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120"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EDB4A-64FE-475A-84BB-2AA22C653C2F}"/>
              </a:ext>
            </a:extLst>
          </p:cNvPr>
          <p:cNvSpPr>
            <a:spLocks noGrp="1"/>
          </p:cNvSpPr>
          <p:nvPr>
            <p:ph type="ctrTitle"/>
          </p:nvPr>
        </p:nvSpPr>
        <p:spPr/>
        <p:txBody>
          <a:bodyPr/>
          <a:lstStyle/>
          <a:p>
            <a:r>
              <a:rPr lang="en-GB" dirty="0"/>
              <a:t>SOVEREIGN ELECTION</a:t>
            </a:r>
          </a:p>
        </p:txBody>
      </p:sp>
      <p:sp>
        <p:nvSpPr>
          <p:cNvPr id="3" name="Subtitle 2">
            <a:extLst>
              <a:ext uri="{FF2B5EF4-FFF2-40B4-BE49-F238E27FC236}">
                <a16:creationId xmlns:a16="http://schemas.microsoft.com/office/drawing/2014/main" id="{3C5F4948-75AA-468D-8A56-A2CB77886CB5}"/>
              </a:ext>
            </a:extLst>
          </p:cNvPr>
          <p:cNvSpPr>
            <a:spLocks noGrp="1"/>
          </p:cNvSpPr>
          <p:nvPr>
            <p:ph type="subTitle" idx="1"/>
          </p:nvPr>
        </p:nvSpPr>
        <p:spPr/>
        <p:txBody>
          <a:bodyPr/>
          <a:lstStyle/>
          <a:p>
            <a:r>
              <a:rPr lang="en-GB" dirty="0"/>
              <a:t>Romans 9:10-24</a:t>
            </a:r>
          </a:p>
        </p:txBody>
      </p:sp>
    </p:spTree>
    <p:extLst>
      <p:ext uri="{BB962C8B-B14F-4D97-AF65-F5344CB8AC3E}">
        <p14:creationId xmlns:p14="http://schemas.microsoft.com/office/powerpoint/2010/main" val="4285127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E6B6D-434C-4E49-8B70-635EABB389DA}"/>
              </a:ext>
            </a:extLst>
          </p:cNvPr>
          <p:cNvSpPr>
            <a:spLocks noGrp="1"/>
          </p:cNvSpPr>
          <p:nvPr>
            <p:ph type="title"/>
          </p:nvPr>
        </p:nvSpPr>
        <p:spPr/>
        <p:txBody>
          <a:bodyPr/>
          <a:lstStyle/>
          <a:p>
            <a:r>
              <a:rPr lang="en-GB" dirty="0"/>
              <a:t>Doctrinal Standards</a:t>
            </a:r>
            <a:br>
              <a:rPr lang="en-GB" dirty="0"/>
            </a:br>
            <a:r>
              <a:rPr lang="en-GB" dirty="0"/>
              <a:t>39 Articles of Religion, C of E</a:t>
            </a:r>
          </a:p>
        </p:txBody>
      </p:sp>
      <p:sp>
        <p:nvSpPr>
          <p:cNvPr id="3" name="Content Placeholder 2">
            <a:extLst>
              <a:ext uri="{FF2B5EF4-FFF2-40B4-BE49-F238E27FC236}">
                <a16:creationId xmlns:a16="http://schemas.microsoft.com/office/drawing/2014/main" id="{13409136-CAD3-48F3-A8F2-3A05FB37BEB6}"/>
              </a:ext>
            </a:extLst>
          </p:cNvPr>
          <p:cNvSpPr>
            <a:spLocks noGrp="1"/>
          </p:cNvSpPr>
          <p:nvPr>
            <p:ph idx="1"/>
          </p:nvPr>
        </p:nvSpPr>
        <p:spPr>
          <a:xfrm>
            <a:off x="2589212" y="2133600"/>
            <a:ext cx="8915400" cy="4422648"/>
          </a:xfrm>
        </p:spPr>
        <p:txBody>
          <a:bodyPr/>
          <a:lstStyle/>
          <a:p>
            <a:r>
              <a:rPr lang="en-US" dirty="0"/>
              <a:t>17 Predestination and election</a:t>
            </a:r>
          </a:p>
          <a:p>
            <a:r>
              <a:rPr lang="en-US" dirty="0"/>
              <a:t>Predestination to life is the eternal purpose of God, whereby (before the foundations of the world were laid) he has consistently decreed by his counsel which is hidden from us to deliver from curse and damnation those whom he has chosen in Christ out of mankind and to bring them through Christ to eternal salvation as vessels made for </a:t>
            </a:r>
            <a:r>
              <a:rPr lang="en-US" dirty="0" err="1"/>
              <a:t>honour</a:t>
            </a:r>
            <a:r>
              <a:rPr lang="en-US" dirty="0"/>
              <a:t>. Hence those granted such an excellent benefit by God are called according to God's purpose by his Spirit working at the appropriate time. By grace they obey the calling; they are freely justified, and made sons of God by adoption, are made like the image of his only-begotten Son Jesus Christ, they walk faithfully in good works and at the last by God's mercy attain eternal happiness.</a:t>
            </a:r>
          </a:p>
          <a:p>
            <a:endParaRPr lang="en-GB" dirty="0"/>
          </a:p>
        </p:txBody>
      </p:sp>
    </p:spTree>
    <p:extLst>
      <p:ext uri="{BB962C8B-B14F-4D97-AF65-F5344CB8AC3E}">
        <p14:creationId xmlns:p14="http://schemas.microsoft.com/office/powerpoint/2010/main" val="2944669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93D9F1-B771-4029-86F1-393F34931DC2}"/>
              </a:ext>
            </a:extLst>
          </p:cNvPr>
          <p:cNvSpPr>
            <a:spLocks noGrp="1"/>
          </p:cNvSpPr>
          <p:nvPr>
            <p:ph type="title"/>
          </p:nvPr>
        </p:nvSpPr>
        <p:spPr>
          <a:xfrm>
            <a:off x="2016852" y="2434622"/>
            <a:ext cx="8911687" cy="1280890"/>
          </a:xfrm>
        </p:spPr>
        <p:txBody>
          <a:bodyPr>
            <a:normAutofit/>
          </a:bodyPr>
          <a:lstStyle/>
          <a:p>
            <a:pPr algn="ctr"/>
            <a:r>
              <a:rPr lang="en-GB" sz="7200" dirty="0"/>
              <a:t>THE END</a:t>
            </a:r>
          </a:p>
        </p:txBody>
      </p:sp>
    </p:spTree>
    <p:extLst>
      <p:ext uri="{BB962C8B-B14F-4D97-AF65-F5344CB8AC3E}">
        <p14:creationId xmlns:p14="http://schemas.microsoft.com/office/powerpoint/2010/main" val="1785950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BB326-2D6A-45E0-A991-B8CF2794E7C5}"/>
              </a:ext>
            </a:extLst>
          </p:cNvPr>
          <p:cNvSpPr>
            <a:spLocks noGrp="1"/>
          </p:cNvSpPr>
          <p:nvPr>
            <p:ph type="title"/>
          </p:nvPr>
        </p:nvSpPr>
        <p:spPr/>
        <p:txBody>
          <a:bodyPr/>
          <a:lstStyle/>
          <a:p>
            <a:r>
              <a:rPr lang="en-GB" dirty="0"/>
              <a:t>Romans Chapter 9:10-13</a:t>
            </a:r>
          </a:p>
        </p:txBody>
      </p:sp>
      <p:sp>
        <p:nvSpPr>
          <p:cNvPr id="3" name="Content Placeholder 2">
            <a:extLst>
              <a:ext uri="{FF2B5EF4-FFF2-40B4-BE49-F238E27FC236}">
                <a16:creationId xmlns:a16="http://schemas.microsoft.com/office/drawing/2014/main" id="{578FCDD2-DDA0-4BB1-8E2B-712282874E83}"/>
              </a:ext>
            </a:extLst>
          </p:cNvPr>
          <p:cNvSpPr>
            <a:spLocks noGrp="1"/>
          </p:cNvSpPr>
          <p:nvPr>
            <p:ph idx="1"/>
          </p:nvPr>
        </p:nvSpPr>
        <p:spPr/>
        <p:txBody>
          <a:bodyPr>
            <a:normAutofit/>
          </a:bodyPr>
          <a:lstStyle/>
          <a:p>
            <a:r>
              <a:rPr lang="en-US" sz="2800" dirty="0"/>
              <a:t>10 Not only that, but Rebekah’s children were conceived at the same time by our father Isaac. 11 Yet, before the twins were born or had done anything good or bad—in order that God’s purpose in election might stand: 12 not by works but by him who calls—she was told, “The older will serve the younger.”[a] 13 Just as it is written: “Jacob I loved, but Esau I hated.”[b]</a:t>
            </a:r>
            <a:endParaRPr lang="en-GB" sz="2800" dirty="0"/>
          </a:p>
        </p:txBody>
      </p:sp>
    </p:spTree>
    <p:extLst>
      <p:ext uri="{BB962C8B-B14F-4D97-AF65-F5344CB8AC3E}">
        <p14:creationId xmlns:p14="http://schemas.microsoft.com/office/powerpoint/2010/main" val="2459935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464AC-E0DC-4760-9AFC-36A33BB7C37C}"/>
              </a:ext>
            </a:extLst>
          </p:cNvPr>
          <p:cNvSpPr>
            <a:spLocks noGrp="1"/>
          </p:cNvSpPr>
          <p:nvPr>
            <p:ph type="title"/>
          </p:nvPr>
        </p:nvSpPr>
        <p:spPr/>
        <p:txBody>
          <a:bodyPr/>
          <a:lstStyle/>
          <a:p>
            <a:r>
              <a:rPr lang="en-GB" dirty="0"/>
              <a:t>John 17:6-10</a:t>
            </a:r>
          </a:p>
        </p:txBody>
      </p:sp>
      <p:sp>
        <p:nvSpPr>
          <p:cNvPr id="3" name="Content Placeholder 2">
            <a:extLst>
              <a:ext uri="{FF2B5EF4-FFF2-40B4-BE49-F238E27FC236}">
                <a16:creationId xmlns:a16="http://schemas.microsoft.com/office/drawing/2014/main" id="{5FD61F78-47AD-47B9-B90A-1B104B095F88}"/>
              </a:ext>
            </a:extLst>
          </p:cNvPr>
          <p:cNvSpPr>
            <a:spLocks noGrp="1"/>
          </p:cNvSpPr>
          <p:nvPr>
            <p:ph idx="1"/>
          </p:nvPr>
        </p:nvSpPr>
        <p:spPr/>
        <p:txBody>
          <a:bodyPr>
            <a:noAutofit/>
          </a:bodyPr>
          <a:lstStyle/>
          <a:p>
            <a:r>
              <a:rPr lang="en-US" sz="2400" dirty="0"/>
              <a:t>6 “I have revealed you to those whom you gave me out of the world. They were yours; you gave them to me and they have obeyed your word. 7 Now they know that everything you have given me comes from you. 8 For I gave them the words you gave me and they accepted them. They knew with certainty that I came from you, and they believed that you sent me. 9 I pray for them. I am not praying for the world, but for those you have given me, for they are yours. 10 All I have is yours, and all you have is mine. And glory has come to me through them.</a:t>
            </a:r>
            <a:endParaRPr lang="en-GB" sz="2400" dirty="0"/>
          </a:p>
        </p:txBody>
      </p:sp>
    </p:spTree>
    <p:extLst>
      <p:ext uri="{BB962C8B-B14F-4D97-AF65-F5344CB8AC3E}">
        <p14:creationId xmlns:p14="http://schemas.microsoft.com/office/powerpoint/2010/main" val="2610415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8B3D0-05A4-4A5B-AD1B-AB4579072CA8}"/>
              </a:ext>
            </a:extLst>
          </p:cNvPr>
          <p:cNvSpPr>
            <a:spLocks noGrp="1"/>
          </p:cNvSpPr>
          <p:nvPr>
            <p:ph type="title"/>
          </p:nvPr>
        </p:nvSpPr>
        <p:spPr/>
        <p:txBody>
          <a:bodyPr/>
          <a:lstStyle/>
          <a:p>
            <a:r>
              <a:rPr lang="en-GB" dirty="0"/>
              <a:t>John 17: 20-21</a:t>
            </a:r>
          </a:p>
        </p:txBody>
      </p:sp>
      <p:sp>
        <p:nvSpPr>
          <p:cNvPr id="3" name="Content Placeholder 2">
            <a:extLst>
              <a:ext uri="{FF2B5EF4-FFF2-40B4-BE49-F238E27FC236}">
                <a16:creationId xmlns:a16="http://schemas.microsoft.com/office/drawing/2014/main" id="{2A21FF12-E74D-4306-BC54-9D970A22599C}"/>
              </a:ext>
            </a:extLst>
          </p:cNvPr>
          <p:cNvSpPr>
            <a:spLocks noGrp="1"/>
          </p:cNvSpPr>
          <p:nvPr>
            <p:ph idx="1"/>
          </p:nvPr>
        </p:nvSpPr>
        <p:spPr/>
        <p:txBody>
          <a:bodyPr>
            <a:normAutofit/>
          </a:bodyPr>
          <a:lstStyle/>
          <a:p>
            <a:r>
              <a:rPr lang="en-US" sz="2800" dirty="0"/>
              <a:t>20 “My prayer is not for them alone. I pray also for those who will believe in me through their message, 21 that all of them may be </a:t>
            </a:r>
            <a:r>
              <a:rPr lang="en-US" sz="2800" dirty="0" err="1"/>
              <a:t>one,Father</a:t>
            </a:r>
            <a:r>
              <a:rPr lang="en-US" sz="2800" dirty="0"/>
              <a:t>, just as you are in me and I am in you. May they also be in us so that the world may believe that you have sent me.</a:t>
            </a:r>
            <a:endParaRPr lang="en-GB" sz="2800" dirty="0"/>
          </a:p>
        </p:txBody>
      </p:sp>
    </p:spTree>
    <p:extLst>
      <p:ext uri="{BB962C8B-B14F-4D97-AF65-F5344CB8AC3E}">
        <p14:creationId xmlns:p14="http://schemas.microsoft.com/office/powerpoint/2010/main" val="2978489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C5C6E-7CD8-4E89-9483-292461CA74D6}"/>
              </a:ext>
            </a:extLst>
          </p:cNvPr>
          <p:cNvSpPr>
            <a:spLocks noGrp="1"/>
          </p:cNvSpPr>
          <p:nvPr>
            <p:ph type="title"/>
          </p:nvPr>
        </p:nvSpPr>
        <p:spPr/>
        <p:txBody>
          <a:bodyPr/>
          <a:lstStyle/>
          <a:p>
            <a:r>
              <a:rPr lang="en-GB" dirty="0"/>
              <a:t>Ephesians 1:4-5</a:t>
            </a:r>
          </a:p>
        </p:txBody>
      </p:sp>
      <p:sp>
        <p:nvSpPr>
          <p:cNvPr id="3" name="Content Placeholder 2">
            <a:extLst>
              <a:ext uri="{FF2B5EF4-FFF2-40B4-BE49-F238E27FC236}">
                <a16:creationId xmlns:a16="http://schemas.microsoft.com/office/drawing/2014/main" id="{8324C675-0B2F-4A1D-B65C-DC803D254654}"/>
              </a:ext>
            </a:extLst>
          </p:cNvPr>
          <p:cNvSpPr>
            <a:spLocks noGrp="1"/>
          </p:cNvSpPr>
          <p:nvPr>
            <p:ph idx="1"/>
          </p:nvPr>
        </p:nvSpPr>
        <p:spPr/>
        <p:txBody>
          <a:bodyPr>
            <a:normAutofit/>
          </a:bodyPr>
          <a:lstStyle/>
          <a:p>
            <a:r>
              <a:rPr lang="en-US" sz="3200" dirty="0"/>
              <a:t>4 For he chose us in him before the creation of the world to be holy and blameless in his sight. In love 5 he[b] predestined us for adoption to sonship[c] through Jesus Christ, in accordance with his pleasure and will—</a:t>
            </a:r>
            <a:endParaRPr lang="en-GB" sz="3200" dirty="0"/>
          </a:p>
        </p:txBody>
      </p:sp>
    </p:spTree>
    <p:extLst>
      <p:ext uri="{BB962C8B-B14F-4D97-AF65-F5344CB8AC3E}">
        <p14:creationId xmlns:p14="http://schemas.microsoft.com/office/powerpoint/2010/main" val="2127016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EE597-B9D6-4F6D-A67C-CB16C42B459F}"/>
              </a:ext>
            </a:extLst>
          </p:cNvPr>
          <p:cNvSpPr>
            <a:spLocks noGrp="1"/>
          </p:cNvSpPr>
          <p:nvPr>
            <p:ph type="title"/>
          </p:nvPr>
        </p:nvSpPr>
        <p:spPr/>
        <p:txBody>
          <a:bodyPr/>
          <a:lstStyle/>
          <a:p>
            <a:r>
              <a:rPr lang="en-GB" dirty="0"/>
              <a:t>Acts 13:48</a:t>
            </a:r>
          </a:p>
        </p:txBody>
      </p:sp>
      <p:sp>
        <p:nvSpPr>
          <p:cNvPr id="3" name="Content Placeholder 2">
            <a:extLst>
              <a:ext uri="{FF2B5EF4-FFF2-40B4-BE49-F238E27FC236}">
                <a16:creationId xmlns:a16="http://schemas.microsoft.com/office/drawing/2014/main" id="{083F3D3E-57E4-4468-8E6F-7D51C02380A0}"/>
              </a:ext>
            </a:extLst>
          </p:cNvPr>
          <p:cNvSpPr>
            <a:spLocks noGrp="1"/>
          </p:cNvSpPr>
          <p:nvPr>
            <p:ph idx="1"/>
          </p:nvPr>
        </p:nvSpPr>
        <p:spPr/>
        <p:txBody>
          <a:bodyPr>
            <a:normAutofit/>
          </a:bodyPr>
          <a:lstStyle/>
          <a:p>
            <a:r>
              <a:rPr lang="en-US" sz="3200" dirty="0"/>
              <a:t>48 When the Gentiles heard this, they were glad and honored the word of the Lord; and all who were </a:t>
            </a:r>
            <a:r>
              <a:rPr lang="en-US" sz="3200" b="1" i="1" dirty="0"/>
              <a:t>appointed</a:t>
            </a:r>
            <a:r>
              <a:rPr lang="en-US" sz="3200" dirty="0"/>
              <a:t> for eternal life believed.</a:t>
            </a:r>
            <a:endParaRPr lang="en-GB" sz="3200" dirty="0"/>
          </a:p>
        </p:txBody>
      </p:sp>
    </p:spTree>
    <p:extLst>
      <p:ext uri="{BB962C8B-B14F-4D97-AF65-F5344CB8AC3E}">
        <p14:creationId xmlns:p14="http://schemas.microsoft.com/office/powerpoint/2010/main" val="1228150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7AA45-8972-4935-8EB5-C0A8D1CD90C0}"/>
              </a:ext>
            </a:extLst>
          </p:cNvPr>
          <p:cNvSpPr>
            <a:spLocks noGrp="1"/>
          </p:cNvSpPr>
          <p:nvPr>
            <p:ph type="title"/>
          </p:nvPr>
        </p:nvSpPr>
        <p:spPr/>
        <p:txBody>
          <a:bodyPr/>
          <a:lstStyle/>
          <a:p>
            <a:r>
              <a:rPr lang="en-GB" dirty="0"/>
              <a:t>John 15:16</a:t>
            </a:r>
          </a:p>
        </p:txBody>
      </p:sp>
      <p:sp>
        <p:nvSpPr>
          <p:cNvPr id="3" name="Content Placeholder 2">
            <a:extLst>
              <a:ext uri="{FF2B5EF4-FFF2-40B4-BE49-F238E27FC236}">
                <a16:creationId xmlns:a16="http://schemas.microsoft.com/office/drawing/2014/main" id="{A9FE8394-04FD-4C35-8A1A-F4743B3AC6FD}"/>
              </a:ext>
            </a:extLst>
          </p:cNvPr>
          <p:cNvSpPr>
            <a:spLocks noGrp="1"/>
          </p:cNvSpPr>
          <p:nvPr>
            <p:ph idx="1"/>
          </p:nvPr>
        </p:nvSpPr>
        <p:spPr/>
        <p:txBody>
          <a:bodyPr>
            <a:normAutofit/>
          </a:bodyPr>
          <a:lstStyle/>
          <a:p>
            <a:r>
              <a:rPr lang="en-US" sz="3200" dirty="0"/>
              <a:t>16 You did not choose me, but I chose you and appointed you so that you might go and bear fruit—fruit that will last—and so that whatever you ask in my name the Father will give you.</a:t>
            </a:r>
            <a:endParaRPr lang="en-GB" sz="3200" dirty="0"/>
          </a:p>
        </p:txBody>
      </p:sp>
    </p:spTree>
    <p:extLst>
      <p:ext uri="{BB962C8B-B14F-4D97-AF65-F5344CB8AC3E}">
        <p14:creationId xmlns:p14="http://schemas.microsoft.com/office/powerpoint/2010/main" val="4034175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201EA-5E1C-484D-9227-6D3E8662297A}"/>
              </a:ext>
            </a:extLst>
          </p:cNvPr>
          <p:cNvSpPr>
            <a:spLocks noGrp="1"/>
          </p:cNvSpPr>
          <p:nvPr>
            <p:ph type="title"/>
          </p:nvPr>
        </p:nvSpPr>
        <p:spPr/>
        <p:txBody>
          <a:bodyPr/>
          <a:lstStyle/>
          <a:p>
            <a:r>
              <a:rPr lang="en-GB" dirty="0"/>
              <a:t>Romans 9:14-18</a:t>
            </a:r>
          </a:p>
        </p:txBody>
      </p:sp>
      <p:sp>
        <p:nvSpPr>
          <p:cNvPr id="3" name="Content Placeholder 2">
            <a:extLst>
              <a:ext uri="{FF2B5EF4-FFF2-40B4-BE49-F238E27FC236}">
                <a16:creationId xmlns:a16="http://schemas.microsoft.com/office/drawing/2014/main" id="{26F71B51-0C34-499F-951D-61506AC36790}"/>
              </a:ext>
            </a:extLst>
          </p:cNvPr>
          <p:cNvSpPr>
            <a:spLocks noGrp="1"/>
          </p:cNvSpPr>
          <p:nvPr>
            <p:ph idx="1"/>
          </p:nvPr>
        </p:nvSpPr>
        <p:spPr>
          <a:xfrm>
            <a:off x="2589212" y="1764792"/>
            <a:ext cx="8915400" cy="4572000"/>
          </a:xfrm>
        </p:spPr>
        <p:txBody>
          <a:bodyPr/>
          <a:lstStyle/>
          <a:p>
            <a:r>
              <a:rPr lang="en-US" sz="2400" dirty="0"/>
              <a:t>14 What then shall we say? Is God unjust? Not at all! 15 For he says to Moses, “I will have mercy on whom I have mercy, and I will have compassion on whom I have compassion.”[c]</a:t>
            </a:r>
          </a:p>
          <a:p>
            <a:r>
              <a:rPr lang="en-US" sz="2400" dirty="0"/>
              <a:t>16 It does not, therefore, depend on human desire or effort, but on God’s mercy. 17 For Scripture says to Pharaoh: “I raised you up for this very purpose, that I might display my power in you and that my name might be proclaimed in all the earth.”[d] 18 Therefore God has mercy on whom he wants to have mercy, and he hardens whom he wants to harden.</a:t>
            </a:r>
          </a:p>
          <a:p>
            <a:endParaRPr lang="en-GB" dirty="0"/>
          </a:p>
        </p:txBody>
      </p:sp>
    </p:spTree>
    <p:extLst>
      <p:ext uri="{BB962C8B-B14F-4D97-AF65-F5344CB8AC3E}">
        <p14:creationId xmlns:p14="http://schemas.microsoft.com/office/powerpoint/2010/main" val="2270212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12AE4-E741-4968-BCD1-00BF13063157}"/>
              </a:ext>
            </a:extLst>
          </p:cNvPr>
          <p:cNvSpPr>
            <a:spLocks noGrp="1"/>
          </p:cNvSpPr>
          <p:nvPr>
            <p:ph type="title"/>
          </p:nvPr>
        </p:nvSpPr>
        <p:spPr/>
        <p:txBody>
          <a:bodyPr/>
          <a:lstStyle/>
          <a:p>
            <a:r>
              <a:rPr lang="en-GB" dirty="0"/>
              <a:t>Romans 9: 19-24</a:t>
            </a:r>
          </a:p>
        </p:txBody>
      </p:sp>
      <p:sp>
        <p:nvSpPr>
          <p:cNvPr id="3" name="Content Placeholder 2">
            <a:extLst>
              <a:ext uri="{FF2B5EF4-FFF2-40B4-BE49-F238E27FC236}">
                <a16:creationId xmlns:a16="http://schemas.microsoft.com/office/drawing/2014/main" id="{340671B0-504D-4FB9-A620-FF15F6A9867B}"/>
              </a:ext>
            </a:extLst>
          </p:cNvPr>
          <p:cNvSpPr>
            <a:spLocks noGrp="1"/>
          </p:cNvSpPr>
          <p:nvPr>
            <p:ph idx="1"/>
          </p:nvPr>
        </p:nvSpPr>
        <p:spPr>
          <a:xfrm>
            <a:off x="2589212" y="1618488"/>
            <a:ext cx="8915400" cy="4507992"/>
          </a:xfrm>
        </p:spPr>
        <p:txBody>
          <a:bodyPr/>
          <a:lstStyle/>
          <a:p>
            <a:r>
              <a:rPr lang="en-US" sz="2000" dirty="0"/>
              <a:t>19 One of you will say to me: “Then why does God still blame us? For who is able to resist his will?” 20 But who are you, a human being, to talk back to God? “Shall what is formed say to the one who formed it, ‘Why did you make me like this?’”[e] 21 Does not the potter have the right to make out of the same lump of clay some pottery for special purposes and some for common use?</a:t>
            </a:r>
          </a:p>
          <a:p>
            <a:r>
              <a:rPr lang="en-US" sz="2000" dirty="0"/>
              <a:t>22 What if God, although choosing to show his wrath and make his power known, bore with great patience the objects of his wrath—prepared for destruction? 23 What if he did this to make the riches of his glory known to the objects of his mercy, whom he prepared in advance for glory—24 even us, whom he also called, not only from the Jews but also from the Gentiles?</a:t>
            </a:r>
          </a:p>
          <a:p>
            <a:endParaRPr lang="en-GB" dirty="0"/>
          </a:p>
        </p:txBody>
      </p:sp>
    </p:spTree>
    <p:extLst>
      <p:ext uri="{BB962C8B-B14F-4D97-AF65-F5344CB8AC3E}">
        <p14:creationId xmlns:p14="http://schemas.microsoft.com/office/powerpoint/2010/main" val="172357174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24</TotalTime>
  <Words>875</Words>
  <Application>Microsoft Office PowerPoint</Application>
  <PresentationFormat>Widescreen</PresentationFormat>
  <Paragraphs>24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Wisp</vt:lpstr>
      <vt:lpstr>SOVEREIGN ELECTION</vt:lpstr>
      <vt:lpstr>Romans Chapter 9:10-13</vt:lpstr>
      <vt:lpstr>John 17:6-10</vt:lpstr>
      <vt:lpstr>John 17: 20-21</vt:lpstr>
      <vt:lpstr>Ephesians 1:4-5</vt:lpstr>
      <vt:lpstr>Acts 13:48</vt:lpstr>
      <vt:lpstr>John 15:16</vt:lpstr>
      <vt:lpstr>Romans 9:14-18</vt:lpstr>
      <vt:lpstr>Romans 9: 19-24</vt:lpstr>
      <vt:lpstr>Doctrinal Standards 39 Articles of Religion, C of E</vt:lpstr>
      <vt:lpstr>THE 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SOVEREIGN ELECTION</dc:title>
  <dc:creator>Ome Lawani</dc:creator>
  <cp:lastModifiedBy>Ome Lawani</cp:lastModifiedBy>
  <cp:revision>3</cp:revision>
  <dcterms:created xsi:type="dcterms:W3CDTF">2019-08-01T21:10:13Z</dcterms:created>
  <dcterms:modified xsi:type="dcterms:W3CDTF">2019-08-01T21:35:04Z</dcterms:modified>
</cp:coreProperties>
</file>