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8" r:id="rId2"/>
    <p:sldId id="358" r:id="rId3"/>
    <p:sldId id="359" r:id="rId4"/>
    <p:sldId id="259" r:id="rId5"/>
    <p:sldId id="260" r:id="rId6"/>
    <p:sldId id="263" r:id="rId7"/>
    <p:sldId id="265" r:id="rId8"/>
    <p:sldId id="267" r:id="rId9"/>
    <p:sldId id="268" r:id="rId10"/>
    <p:sldId id="269" r:id="rId11"/>
    <p:sldId id="270" r:id="rId12"/>
    <p:sldId id="272" r:id="rId13"/>
    <p:sldId id="279" r:id="rId14"/>
    <p:sldId id="280" r:id="rId15"/>
    <p:sldId id="273" r:id="rId16"/>
    <p:sldId id="274" r:id="rId17"/>
    <p:sldId id="276" r:id="rId18"/>
    <p:sldId id="278" r:id="rId19"/>
    <p:sldId id="275" r:id="rId20"/>
    <p:sldId id="281" r:id="rId21"/>
    <p:sldId id="282" r:id="rId22"/>
    <p:sldId id="356" r:id="rId23"/>
    <p:sldId id="285" r:id="rId24"/>
    <p:sldId id="287" r:id="rId25"/>
    <p:sldId id="288" r:id="rId26"/>
    <p:sldId id="289" r:id="rId27"/>
    <p:sldId id="290" r:id="rId28"/>
    <p:sldId id="291" r:id="rId29"/>
    <p:sldId id="292" r:id="rId30"/>
    <p:sldId id="294" r:id="rId31"/>
    <p:sldId id="297" r:id="rId32"/>
    <p:sldId id="302" r:id="rId33"/>
    <p:sldId id="309" r:id="rId34"/>
    <p:sldId id="304" r:id="rId35"/>
    <p:sldId id="311" r:id="rId36"/>
    <p:sldId id="312" r:id="rId37"/>
    <p:sldId id="315" r:id="rId38"/>
    <p:sldId id="316" r:id="rId39"/>
    <p:sldId id="319" r:id="rId40"/>
    <p:sldId id="318" r:id="rId41"/>
    <p:sldId id="320" r:id="rId42"/>
    <p:sldId id="321" r:id="rId43"/>
    <p:sldId id="329" r:id="rId44"/>
    <p:sldId id="271" r:id="rId45"/>
    <p:sldId id="330" r:id="rId46"/>
    <p:sldId id="339" r:id="rId47"/>
    <p:sldId id="340" r:id="rId48"/>
    <p:sldId id="355" r:id="rId49"/>
    <p:sldId id="344" r:id="rId50"/>
    <p:sldId id="345" r:id="rId51"/>
    <p:sldId id="354"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Charles" initials="BC" lastIdx="0" clrIdx="0">
    <p:extLst>
      <p:ext uri="{19B8F6BF-5375-455C-9EA6-DF929625EA0E}">
        <p15:presenceInfo xmlns:p15="http://schemas.microsoft.com/office/powerpoint/2012/main" userId="80366c3f4d52bb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2969"/>
  </p:normalViewPr>
  <p:slideViewPr>
    <p:cSldViewPr snapToGrid="0" snapToObjects="1">
      <p:cViewPr varScale="1">
        <p:scale>
          <a:sx n="38" d="100"/>
          <a:sy n="38" d="100"/>
        </p:scale>
        <p:origin x="1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GB" dirty="0"/>
              <a:t>Thanks</a:t>
            </a:r>
          </a:p>
          <a:p>
            <a:pPr marL="0" marR="0" lvl="0" indent="0" defTabSz="457200" eaLnBrk="1" fontAlgn="auto" latinLnBrk="0" hangingPunct="1">
              <a:lnSpc>
                <a:spcPct val="100000"/>
              </a:lnSpc>
              <a:spcBef>
                <a:spcPts val="0"/>
              </a:spcBef>
              <a:spcAft>
                <a:spcPts val="0"/>
              </a:spcAft>
              <a:buClrTx/>
              <a:buSzTx/>
              <a:buFontTx/>
              <a:buNone/>
              <a:tabLst/>
              <a:defRPr/>
            </a:pPr>
            <a:r>
              <a:rPr lang="en-GB" dirty="0"/>
              <a:t>Introduction</a:t>
            </a:r>
          </a:p>
          <a:p>
            <a:pPr marL="0" marR="0" lvl="0" indent="0" defTabSz="457200" eaLnBrk="1" fontAlgn="auto" latinLnBrk="0" hangingPunct="1">
              <a:lnSpc>
                <a:spcPct val="100000"/>
              </a:lnSpc>
              <a:spcBef>
                <a:spcPts val="0"/>
              </a:spcBef>
              <a:spcAft>
                <a:spcPts val="0"/>
              </a:spcAft>
              <a:buClrTx/>
              <a:buSzTx/>
              <a:buFontTx/>
              <a:buNone/>
              <a:tabLst/>
              <a:defRPr/>
            </a:pPr>
            <a:r>
              <a:rPr lang="en-GB" dirty="0"/>
              <a:t>M-A-F: </a:t>
            </a:r>
          </a:p>
          <a:p>
            <a:pPr marL="0" marR="0" lvl="0" indent="0" defTabSz="457200" eaLnBrk="1" fontAlgn="auto" latinLnBrk="0" hangingPunct="1">
              <a:lnSpc>
                <a:spcPct val="100000"/>
              </a:lnSpc>
              <a:spcBef>
                <a:spcPts val="0"/>
              </a:spcBef>
              <a:spcAft>
                <a:spcPts val="0"/>
              </a:spcAft>
              <a:buClrTx/>
              <a:buSzTx/>
              <a:buFontTx/>
              <a:buNone/>
              <a:tabLst/>
              <a:defRPr/>
            </a:pPr>
            <a:r>
              <a:rPr lang="en-GB" dirty="0"/>
              <a:t>Different from other aid agencies because we have Christian aims best epitomised by the parable of the Good Samaritan.</a:t>
            </a:r>
          </a:p>
          <a:p>
            <a:pPr marL="0" marR="0" lvl="0" indent="0" defTabSz="457200" eaLnBrk="1" fontAlgn="auto" latinLnBrk="0" hangingPunct="1">
              <a:lnSpc>
                <a:spcPct val="100000"/>
              </a:lnSpc>
              <a:spcBef>
                <a:spcPts val="0"/>
              </a:spcBef>
              <a:spcAft>
                <a:spcPts val="0"/>
              </a:spcAft>
              <a:buClrTx/>
              <a:buSzTx/>
              <a:buFontTx/>
              <a:buNone/>
              <a:tabLst/>
              <a:defRPr/>
            </a:pPr>
            <a:r>
              <a:rPr lang="en-GB" sz="2200" b="0" i="0" u="none" strike="noStrike" dirty="0">
                <a:effectLst/>
                <a:latin typeface="Lucida Grande"/>
                <a:ea typeface="Lucida Grande"/>
                <a:cs typeface="Lucida Grande"/>
                <a:sym typeface="Lucida Grande"/>
              </a:rPr>
              <a:t>In today’s ‘connected world’, the irony is that never have so many people been so isolated. </a:t>
            </a:r>
          </a:p>
        </p:txBody>
      </p:sp>
    </p:spTree>
    <p:extLst>
      <p:ext uri="{BB962C8B-B14F-4D97-AF65-F5344CB8AC3E}">
        <p14:creationId xmlns:p14="http://schemas.microsoft.com/office/powerpoint/2010/main" val="50217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Roads are not the only problem. This is a mine!</a:t>
            </a:r>
          </a:p>
          <a:p>
            <a:endParaRPr lang="en-US" dirty="0"/>
          </a:p>
        </p:txBody>
      </p:sp>
    </p:spTree>
    <p:extLst>
      <p:ext uri="{BB962C8B-B14F-4D97-AF65-F5344CB8AC3E}">
        <p14:creationId xmlns:p14="http://schemas.microsoft.com/office/powerpoint/2010/main" val="49065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Thieves and bandits make surface transport difficult. I’ve experienced Maoists in Nepal where I was in danger of being mugged. I put my money on different places about my person, in case I was robbed.</a:t>
            </a:r>
          </a:p>
        </p:txBody>
      </p:sp>
    </p:spTree>
    <p:extLst>
      <p:ext uri="{BB962C8B-B14F-4D97-AF65-F5344CB8AC3E}">
        <p14:creationId xmlns:p14="http://schemas.microsoft.com/office/powerpoint/2010/main" val="324942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transport infrastructure, each journey becomes a challenge.</a:t>
            </a:r>
          </a:p>
        </p:txBody>
      </p:sp>
    </p:spTree>
    <p:extLst>
      <p:ext uri="{BB962C8B-B14F-4D97-AF65-F5344CB8AC3E}">
        <p14:creationId xmlns:p14="http://schemas.microsoft.com/office/powerpoint/2010/main" val="234851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9126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some of the most basic and challenging airstrips. Steep as 1:8 Some are in narrow valleys cut off by cloud in the afternoon.</a:t>
            </a:r>
          </a:p>
        </p:txBody>
      </p:sp>
    </p:spTree>
    <p:extLst>
      <p:ext uri="{BB962C8B-B14F-4D97-AF65-F5344CB8AC3E}">
        <p14:creationId xmlns:p14="http://schemas.microsoft.com/office/powerpoint/2010/main" val="45643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This is a village in Papua where 600 people live but no doctor. Next nearest village is 5 miles away where there is a doctor – 4 day walk through jungle, across rivers – hazardous. MAF can do it in a 15/20 minute flight. A sick person may not survive the overland journey – they probably will survive the short flight.</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6CB915-009D-4D95-8E71-996517A949CC}" type="slidenum">
              <a:rPr lang="en-GB" altLang="en-US"/>
              <a:pPr>
                <a:spcBef>
                  <a:spcPct val="0"/>
                </a:spcBef>
              </a:pPr>
              <a:t>19</a:t>
            </a:fld>
            <a:endParaRPr lang="en-GB" altLang="en-US"/>
          </a:p>
        </p:txBody>
      </p:sp>
    </p:spTree>
    <p:extLst>
      <p:ext uri="{BB962C8B-B14F-4D97-AF65-F5344CB8AC3E}">
        <p14:creationId xmlns:p14="http://schemas.microsoft.com/office/powerpoint/2010/main" val="105019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MAF aircraft bring help to people in places and situations where flying is not a luxury but an essential lifeline. Often we are the only operator serving a remote area.</a:t>
            </a:r>
          </a:p>
        </p:txBody>
      </p:sp>
    </p:spTree>
    <p:extLst>
      <p:ext uri="{BB962C8B-B14F-4D97-AF65-F5344CB8AC3E}">
        <p14:creationId xmlns:p14="http://schemas.microsoft.com/office/powerpoint/2010/main" val="230400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safe landing. Imagine the skill in the next slide.</a:t>
            </a:r>
          </a:p>
        </p:txBody>
      </p:sp>
    </p:spTree>
    <p:extLst>
      <p:ext uri="{BB962C8B-B14F-4D97-AF65-F5344CB8AC3E}">
        <p14:creationId xmlns:p14="http://schemas.microsoft.com/office/powerpoint/2010/main" val="128025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MAF flyers are all experienced commercial pilots with special training.  They have to land in difficult conditions in remote areas.</a:t>
            </a:r>
          </a:p>
        </p:txBody>
      </p:sp>
    </p:spTree>
    <p:extLst>
      <p:ext uri="{BB962C8B-B14F-4D97-AF65-F5344CB8AC3E}">
        <p14:creationId xmlns:p14="http://schemas.microsoft.com/office/powerpoint/2010/main" val="2007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think the airstrip is?</a:t>
            </a:r>
          </a:p>
        </p:txBody>
      </p:sp>
    </p:spTree>
    <p:extLst>
      <p:ext uri="{BB962C8B-B14F-4D97-AF65-F5344CB8AC3E}">
        <p14:creationId xmlns:p14="http://schemas.microsoft.com/office/powerpoint/2010/main" val="134102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presentation: whistle stop tour of several countries</a:t>
            </a:r>
          </a:p>
          <a:p>
            <a:r>
              <a:rPr lang="en-US" dirty="0"/>
              <a:t>Whets appetite: sign up (without commitment) to our newsletter and read the ‘Hope has Wings’ book. It traces the history of MAF. It’s a real adventure story of hope, disaster, death, political unrest and how God’s hand guided people to persist in circumstances where others might have given up!</a:t>
            </a:r>
          </a:p>
        </p:txBody>
      </p:sp>
    </p:spTree>
    <p:extLst>
      <p:ext uri="{BB962C8B-B14F-4D97-AF65-F5344CB8AC3E}">
        <p14:creationId xmlns:p14="http://schemas.microsoft.com/office/powerpoint/2010/main" val="314421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you get there, can you get out?</a:t>
            </a:r>
          </a:p>
        </p:txBody>
      </p:sp>
    </p:spTree>
    <p:extLst>
      <p:ext uri="{BB962C8B-B14F-4D97-AF65-F5344CB8AC3E}">
        <p14:creationId xmlns:p14="http://schemas.microsoft.com/office/powerpoint/2010/main" val="1275098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one-attempt landing. Make a mistake and you’re in serious trouble.</a:t>
            </a:r>
          </a:p>
        </p:txBody>
      </p:sp>
    </p:spTree>
    <p:extLst>
      <p:ext uri="{BB962C8B-B14F-4D97-AF65-F5344CB8AC3E}">
        <p14:creationId xmlns:p14="http://schemas.microsoft.com/office/powerpoint/2010/main" val="156029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you get there, can you get out?</a:t>
            </a:r>
          </a:p>
        </p:txBody>
      </p:sp>
    </p:spTree>
    <p:extLst>
      <p:ext uri="{BB962C8B-B14F-4D97-AF65-F5344CB8AC3E}">
        <p14:creationId xmlns:p14="http://schemas.microsoft.com/office/powerpoint/2010/main" val="235882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bring emergency aid for refugees displaced from their homes by natural disasters or human conflict.</a:t>
            </a:r>
          </a:p>
          <a:p>
            <a:r>
              <a:rPr lang="en-US" dirty="0"/>
              <a:t>Sometimes the only external help that people get comes from a MAF aircraft.</a:t>
            </a:r>
          </a:p>
        </p:txBody>
      </p:sp>
    </p:spTree>
    <p:extLst>
      <p:ext uri="{BB962C8B-B14F-4D97-AF65-F5344CB8AC3E}">
        <p14:creationId xmlns:p14="http://schemas.microsoft.com/office/powerpoint/2010/main" val="305606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are a Christian organsiation. So we transport pastors to spread the word of God widely.</a:t>
            </a:r>
          </a:p>
        </p:txBody>
      </p:sp>
    </p:spTree>
    <p:extLst>
      <p:ext uri="{BB962C8B-B14F-4D97-AF65-F5344CB8AC3E}">
        <p14:creationId xmlns:p14="http://schemas.microsoft.com/office/powerpoint/2010/main" val="342932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73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6468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4041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When natural disaster strikes, we fly in water-purification kits, food and medical supplies.</a:t>
            </a:r>
          </a:p>
          <a:p>
            <a:endParaRPr lang="en-US" dirty="0"/>
          </a:p>
        </p:txBody>
      </p:sp>
    </p:spTree>
    <p:extLst>
      <p:ext uri="{BB962C8B-B14F-4D97-AF65-F5344CB8AC3E}">
        <p14:creationId xmlns:p14="http://schemas.microsoft.com/office/powerpoint/2010/main" val="2182350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likely that the first news reports on BBC, ITV or SKY were initially using the MAF satellite.</a:t>
            </a:r>
          </a:p>
          <a:p>
            <a:endParaRPr lang="en-US" dirty="0"/>
          </a:p>
          <a:p>
            <a:r>
              <a:rPr lang="en-US" dirty="0"/>
              <a:t>So far, we've looked at disaster relief in global terms. But behind all of this are individual stories!</a:t>
            </a:r>
          </a:p>
        </p:txBody>
      </p:sp>
    </p:spTree>
    <p:extLst>
      <p:ext uri="{BB962C8B-B14F-4D97-AF65-F5344CB8AC3E}">
        <p14:creationId xmlns:p14="http://schemas.microsoft.com/office/powerpoint/2010/main" val="143466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0" i="0" u="none" strike="noStrike" dirty="0">
                <a:effectLst/>
                <a:latin typeface="Lucida Grande"/>
                <a:ea typeface="Lucida Grande"/>
                <a:cs typeface="Lucida Grande"/>
                <a:sym typeface="Lucida Grande"/>
              </a:rPr>
              <a:t>MAF serves those living out of sight, out of mind and out of hope. With land access denied by inaccessible terrain – due to natural disaster, war or political and economic crisis – thousands of communities are completely isolated. </a:t>
            </a:r>
          </a:p>
          <a:p>
            <a:r>
              <a:rPr lang="en-GB" sz="2200" b="0" i="0" u="none" strike="noStrike" dirty="0">
                <a:effectLst/>
                <a:latin typeface="Lucida Grande"/>
                <a:ea typeface="Lucida Grande"/>
                <a:cs typeface="Lucida Grande"/>
                <a:sym typeface="Lucida Grande"/>
              </a:rPr>
              <a:t>We provide essential medical care, food, water, relief teams and church workers to those in desperate need.</a:t>
            </a:r>
          </a:p>
          <a:p>
            <a:r>
              <a:rPr lang="en-GB" sz="2200" b="0" i="0" u="none" strike="noStrike" dirty="0">
                <a:effectLst/>
                <a:latin typeface="Lucida Grande"/>
                <a:ea typeface="Lucida Grande"/>
                <a:cs typeface="Lucida Grande"/>
                <a:sym typeface="Lucida Grande"/>
              </a:rPr>
              <a:t>Each flight carries practical help, spiritual hope and physical healing to thousands of men, women and children for whom flying is not a luxury but a lifeline.</a:t>
            </a:r>
          </a:p>
          <a:p>
            <a:r>
              <a:rPr lang="en-GB" sz="2200" b="0" i="0" u="none" strike="noStrike" dirty="0">
                <a:effectLst/>
                <a:latin typeface="Lucida Grande"/>
                <a:ea typeface="Lucida Grande"/>
                <a:cs typeface="Lucida Grande"/>
                <a:sym typeface="Lucida Grande"/>
              </a:rPr>
              <a:t>MAF </a:t>
            </a:r>
            <a:r>
              <a:rPr lang="en-US" dirty="0"/>
              <a:t>looks to help the whole person and community – Our product is……!</a:t>
            </a:r>
          </a:p>
          <a:p>
            <a:endParaRPr lang="en-US" dirty="0"/>
          </a:p>
        </p:txBody>
      </p:sp>
    </p:spTree>
    <p:extLst>
      <p:ext uri="{BB962C8B-B14F-4D97-AF65-F5344CB8AC3E}">
        <p14:creationId xmlns:p14="http://schemas.microsoft.com/office/powerpoint/2010/main" val="3304349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Meka</a:t>
            </a:r>
            <a:r>
              <a:rPr lang="en-US" dirty="0"/>
              <a:t> (10). She was badly injured in an earthquake in La </a:t>
            </a:r>
            <a:r>
              <a:rPr lang="en-US" dirty="0" err="1"/>
              <a:t>Gonave</a:t>
            </a:r>
            <a:r>
              <a:rPr lang="en-US" dirty="0"/>
              <a:t>. Her feet were described as having gone through a mincing machine. </a:t>
            </a:r>
          </a:p>
          <a:p>
            <a:endParaRPr lang="en-US" dirty="0"/>
          </a:p>
          <a:p>
            <a:r>
              <a:rPr lang="en-US" dirty="0"/>
              <a:t>A MAF pilot was due to take three US surgeons to a hospital but the flight was cancelled. He was called to take </a:t>
            </a:r>
            <a:r>
              <a:rPr lang="en-US" dirty="0" err="1"/>
              <a:t>Meka</a:t>
            </a:r>
            <a:r>
              <a:rPr lang="en-US" dirty="0"/>
              <a:t> to hospital. </a:t>
            </a:r>
            <a:r>
              <a:rPr lang="en-US" dirty="0" err="1"/>
              <a:t>En</a:t>
            </a:r>
            <a:r>
              <a:rPr lang="en-US" dirty="0"/>
              <a:t>-route he was diverted back to Port au Prince to take the surgeons to hospital. All four were taken. By coincidence or providence all three doctors were orthopedic surgeons. A few weeks later </a:t>
            </a:r>
            <a:r>
              <a:rPr lang="en-US" dirty="0" err="1"/>
              <a:t>Meka</a:t>
            </a:r>
            <a:r>
              <a:rPr lang="en-US" dirty="0"/>
              <a:t> left hospital…</a:t>
            </a:r>
          </a:p>
        </p:txBody>
      </p:sp>
    </p:spTree>
    <p:extLst>
      <p:ext uri="{BB962C8B-B14F-4D97-AF65-F5344CB8AC3E}">
        <p14:creationId xmlns:p14="http://schemas.microsoft.com/office/powerpoint/2010/main" val="269774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Meka</a:t>
            </a:r>
            <a:r>
              <a:rPr lang="en-US" dirty="0"/>
              <a:t> in smart socks and trainers able to walk and run and looking forward to becoming a teenager</a:t>
            </a:r>
          </a:p>
        </p:txBody>
      </p:sp>
    </p:spTree>
    <p:extLst>
      <p:ext uri="{BB962C8B-B14F-4D97-AF65-F5344CB8AC3E}">
        <p14:creationId xmlns:p14="http://schemas.microsoft.com/office/powerpoint/2010/main" val="732738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MAF has grown organically wherever there is need.</a:t>
            </a:r>
          </a:p>
        </p:txBody>
      </p:sp>
    </p:spTree>
    <p:extLst>
      <p:ext uri="{BB962C8B-B14F-4D97-AF65-F5344CB8AC3E}">
        <p14:creationId xmlns:p14="http://schemas.microsoft.com/office/powerpoint/2010/main" val="2131639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Working in partnership with 1500+ </a:t>
            </a:r>
            <a:r>
              <a:rPr lang="en-US" altLang="en-US" dirty="0" err="1"/>
              <a:t>organisations</a:t>
            </a:r>
            <a:r>
              <a:rPr lang="en-US" altLang="en-US" dirty="0"/>
              <a:t> – supporting their work. Regular, projects, emergencies, aid work in disasters. MAF </a:t>
            </a:r>
            <a:r>
              <a:rPr lang="en-US" altLang="en-US" u="sng" dirty="0"/>
              <a:t>enables</a:t>
            </a:r>
            <a:r>
              <a:rPr lang="en-US" altLang="en-US" dirty="0"/>
              <a:t> partners to do more, be more efficient, safer, less tiring. To do what otherwise they would be unable to do. MAF is vital.</a:t>
            </a:r>
          </a:p>
          <a:p>
            <a:endParaRPr lang="en-GB"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5D179A-A510-4EF1-8A62-596352B957C2}" type="slidenum">
              <a:rPr lang="en-GB" altLang="en-US"/>
              <a:pPr>
                <a:spcBef>
                  <a:spcPct val="0"/>
                </a:spcBef>
              </a:pPr>
              <a:t>44</a:t>
            </a:fld>
            <a:endParaRPr lang="en-GB" altLang="en-US"/>
          </a:p>
        </p:txBody>
      </p:sp>
    </p:spTree>
    <p:extLst>
      <p:ext uri="{BB962C8B-B14F-4D97-AF65-F5344CB8AC3E}">
        <p14:creationId xmlns:p14="http://schemas.microsoft.com/office/powerpoint/2010/main" val="3218318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interesting facts that show the extent to which we work.</a:t>
            </a:r>
          </a:p>
        </p:txBody>
      </p:sp>
    </p:spTree>
    <p:extLst>
      <p:ext uri="{BB962C8B-B14F-4D97-AF65-F5344CB8AC3E}">
        <p14:creationId xmlns:p14="http://schemas.microsoft.com/office/powerpoint/2010/main" val="2918462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one time 1:4 were expatriates; now it’s the opposite.</a:t>
            </a:r>
          </a:p>
        </p:txBody>
      </p:sp>
    </p:spTree>
    <p:extLst>
      <p:ext uri="{BB962C8B-B14F-4D97-AF65-F5344CB8AC3E}">
        <p14:creationId xmlns:p14="http://schemas.microsoft.com/office/powerpoint/2010/main" val="2418488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start them young!</a:t>
            </a:r>
          </a:p>
        </p:txBody>
      </p:sp>
    </p:spTree>
    <p:extLst>
      <p:ext uri="{BB962C8B-B14F-4D97-AF65-F5344CB8AC3E}">
        <p14:creationId xmlns:p14="http://schemas.microsoft.com/office/powerpoint/2010/main" val="2636621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see disaster, there is a good chance that MAF has flown people in.</a:t>
            </a:r>
          </a:p>
          <a:p>
            <a:endParaRPr lang="en-US" dirty="0"/>
          </a:p>
          <a:p>
            <a:r>
              <a:rPr lang="en-US" dirty="0"/>
              <a:t>Poem Ch 31</a:t>
            </a:r>
          </a:p>
        </p:txBody>
      </p:sp>
    </p:spTree>
    <p:extLst>
      <p:ext uri="{BB962C8B-B14F-4D97-AF65-F5344CB8AC3E}">
        <p14:creationId xmlns:p14="http://schemas.microsoft.com/office/powerpoint/2010/main" val="133904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Simple idea: some WW2 pilots in the USA, UK and Australia how could their undoubted training and experience help people overseas. This idea took root. MAF USA was founded in 1945 and made its first operational flight in 1946. MAF Australia was founded in 1947 and after a survey flight to its northern territory, made its first operational flight in 1951.</a:t>
            </a:r>
          </a:p>
          <a:p>
            <a:endParaRPr lang="en-US" dirty="0"/>
          </a:p>
        </p:txBody>
      </p:sp>
    </p:spTree>
    <p:extLst>
      <p:ext uri="{BB962C8B-B14F-4D97-AF65-F5344CB8AC3E}">
        <p14:creationId xmlns:p14="http://schemas.microsoft.com/office/powerpoint/2010/main" val="182141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MAF operates in difficult environments. In some parts, factionalism between people make travel inherently dangerous. Combination of remote areas, natural barriers makes for dangerous and time-consuming journeys. </a:t>
            </a:r>
          </a:p>
        </p:txBody>
      </p:sp>
    </p:spTree>
    <p:extLst>
      <p:ext uri="{BB962C8B-B14F-4D97-AF65-F5344CB8AC3E}">
        <p14:creationId xmlns:p14="http://schemas.microsoft.com/office/powerpoint/2010/main" val="407342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Sudan is the country that has been longest served by MAF. It looks a beautiful country form the air.  There is usually 3 months of good travel, six months of rain and 3 months of sodden ground making travel very difficult. </a:t>
            </a:r>
          </a:p>
        </p:txBody>
      </p:sp>
    </p:spTree>
    <p:extLst>
      <p:ext uri="{BB962C8B-B14F-4D97-AF65-F5344CB8AC3E}">
        <p14:creationId xmlns:p14="http://schemas.microsoft.com/office/powerpoint/2010/main" val="150965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 have thought that transport systems had improved but no. These are comments from two of our most experienced operatives. But there are challenges faced in all the areas where MAF works.</a:t>
            </a:r>
          </a:p>
        </p:txBody>
      </p:sp>
    </p:spTree>
    <p:extLst>
      <p:ext uri="{BB962C8B-B14F-4D97-AF65-F5344CB8AC3E}">
        <p14:creationId xmlns:p14="http://schemas.microsoft.com/office/powerpoint/2010/main" val="192400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395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Speaks for itself!</a:t>
            </a:r>
          </a:p>
        </p:txBody>
      </p:sp>
    </p:spTree>
    <p:extLst>
      <p:ext uri="{BB962C8B-B14F-4D97-AF65-F5344CB8AC3E}">
        <p14:creationId xmlns:p14="http://schemas.microsoft.com/office/powerpoint/2010/main" val="937160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t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F">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5" name="MAF logo text, Flying for Life, clear.png" descr="MAF logo text, Flying for Life, clear.png"/>
          <p:cNvPicPr>
            <a:picLocks noChangeAspect="1"/>
          </p:cNvPicPr>
          <p:nvPr/>
        </p:nvPicPr>
        <p:blipFill>
          <a:blip r:embed="rId3">
            <a:extLst/>
          </a:blip>
          <a:srcRect l="13342" t="37296" r="14108" b="44982"/>
          <a:stretch>
            <a:fillRect/>
          </a:stretch>
        </p:blipFill>
        <p:spPr>
          <a:xfrm>
            <a:off x="571500" y="9099331"/>
            <a:ext cx="1879600" cy="324070"/>
          </a:xfrm>
          <a:prstGeom prst="rect">
            <a:avLst/>
          </a:prstGeom>
          <a:ln w="12700">
            <a:miter lim="400000"/>
          </a:ln>
        </p:spPr>
      </p:pic>
      <p:sp>
        <p:nvSpPr>
          <p:cNvPr id="136" name="Title Text"/>
          <p:cNvSpPr txBox="1">
            <a:spLocks noGrp="1"/>
          </p:cNvSpPr>
          <p:nvPr>
            <p:ph type="title"/>
          </p:nvPr>
        </p:nvSpPr>
        <p:spPr>
          <a:xfrm>
            <a:off x="444500" y="254000"/>
            <a:ext cx="12103100" cy="952500"/>
          </a:xfrm>
          <a:prstGeom prst="rect">
            <a:avLst/>
          </a:prstGeom>
        </p:spPr>
        <p:txBody>
          <a:bodyPr/>
          <a:lstStyle>
            <a:lvl1pPr algn="l">
              <a:defRPr sz="3600">
                <a:solidFill>
                  <a:srgbClr val="EE2C00"/>
                </a:solidFill>
                <a:latin typeface="+mj-lt"/>
                <a:ea typeface="+mj-ea"/>
                <a:cs typeface="+mj-cs"/>
                <a:sym typeface="Arial Black"/>
              </a:defRPr>
            </a:lvl1pPr>
          </a:lstStyle>
          <a:p>
            <a:r>
              <a:t>Title Text</a:t>
            </a:r>
          </a:p>
        </p:txBody>
      </p:sp>
      <p:sp>
        <p:nvSpPr>
          <p:cNvPr id="137" name="Body Level One…"/>
          <p:cNvSpPr txBox="1">
            <a:spLocks noGrp="1"/>
          </p:cNvSpPr>
          <p:nvPr>
            <p:ph type="body" sz="half" idx="1"/>
          </p:nvPr>
        </p:nvSpPr>
        <p:spPr>
          <a:xfrm>
            <a:off x="7340600" y="1231900"/>
            <a:ext cx="5105400" cy="7277100"/>
          </a:xfrm>
          <a:prstGeom prst="rect">
            <a:avLst/>
          </a:prstGeom>
        </p:spPr>
        <p:txBody>
          <a:bodyPr/>
          <a:lstStyle>
            <a:lvl1pPr>
              <a:spcBef>
                <a:spcPts val="2400"/>
              </a:spcBef>
              <a:buSzPct val="100000"/>
              <a:buBlip>
                <a:blip r:embed="rId4"/>
              </a:buBlip>
              <a:defRPr sz="3600" b="1">
                <a:solidFill>
                  <a:srgbClr val="00437E"/>
                </a:solidFill>
                <a:latin typeface="Helvetica Neue"/>
                <a:ea typeface="Helvetica Neue"/>
                <a:cs typeface="Helvetica Neue"/>
                <a:sym typeface="Helvetica Neue"/>
              </a:defRPr>
            </a:lvl1pPr>
            <a:lvl2pPr marL="1460500">
              <a:spcBef>
                <a:spcPts val="2400"/>
              </a:spcBef>
              <a:buSzPct val="100000"/>
              <a:defRPr sz="3600" b="1">
                <a:solidFill>
                  <a:srgbClr val="00437E"/>
                </a:solidFill>
                <a:latin typeface="Helvetica Neue"/>
                <a:ea typeface="Helvetica Neue"/>
                <a:cs typeface="Helvetica Neue"/>
                <a:sym typeface="Helvetica Neue"/>
              </a:defRPr>
            </a:lvl2pPr>
            <a:lvl3pPr>
              <a:spcBef>
                <a:spcPts val="2400"/>
              </a:spcBef>
              <a:defRPr>
                <a:solidFill>
                  <a:srgbClr val="005688"/>
                </a:solidFill>
              </a:defRPr>
            </a:lvl3pPr>
            <a:lvl4pPr>
              <a:spcBef>
                <a:spcPts val="2400"/>
              </a:spcBef>
              <a:defRPr>
                <a:solidFill>
                  <a:srgbClr val="1A0A53"/>
                </a:solidFill>
              </a:defRPr>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F">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5" name="MAF logo text, Flying for Life, clear.png" descr="MAF logo text, Flying for Life, clear.png"/>
          <p:cNvPicPr>
            <a:picLocks noChangeAspect="1"/>
          </p:cNvPicPr>
          <p:nvPr/>
        </p:nvPicPr>
        <p:blipFill>
          <a:blip r:embed="rId3">
            <a:extLst/>
          </a:blip>
          <a:srcRect l="13342" t="37296" r="14108" b="44982"/>
          <a:stretch>
            <a:fillRect/>
          </a:stretch>
        </p:blipFill>
        <p:spPr>
          <a:xfrm>
            <a:off x="571500" y="9099331"/>
            <a:ext cx="1879600" cy="324070"/>
          </a:xfrm>
          <a:prstGeom prst="rect">
            <a:avLst/>
          </a:prstGeom>
          <a:ln w="12700">
            <a:miter lim="400000"/>
          </a:ln>
        </p:spPr>
      </p:pic>
      <p:sp>
        <p:nvSpPr>
          <p:cNvPr id="146" name="Title Text"/>
          <p:cNvSpPr txBox="1">
            <a:spLocks noGrp="1"/>
          </p:cNvSpPr>
          <p:nvPr>
            <p:ph type="title"/>
          </p:nvPr>
        </p:nvSpPr>
        <p:spPr>
          <a:xfrm>
            <a:off x="444500" y="254000"/>
            <a:ext cx="12103100" cy="952500"/>
          </a:xfrm>
          <a:prstGeom prst="rect">
            <a:avLst/>
          </a:prstGeom>
        </p:spPr>
        <p:txBody>
          <a:bodyPr/>
          <a:lstStyle>
            <a:lvl1pPr algn="l">
              <a:defRPr sz="3600">
                <a:solidFill>
                  <a:srgbClr val="EE2C00"/>
                </a:solidFill>
                <a:latin typeface="+mj-lt"/>
                <a:ea typeface="+mj-ea"/>
                <a:cs typeface="+mj-cs"/>
                <a:sym typeface="Arial Black"/>
              </a:defRPr>
            </a:lvl1pPr>
          </a:lstStyle>
          <a:p>
            <a:r>
              <a:t>Title Text</a:t>
            </a:r>
          </a:p>
        </p:txBody>
      </p:sp>
      <p:sp>
        <p:nvSpPr>
          <p:cNvPr id="147" name="Body Level One…"/>
          <p:cNvSpPr txBox="1">
            <a:spLocks noGrp="1"/>
          </p:cNvSpPr>
          <p:nvPr>
            <p:ph type="body" sz="half" idx="1"/>
          </p:nvPr>
        </p:nvSpPr>
        <p:spPr>
          <a:xfrm>
            <a:off x="7340600" y="1231900"/>
            <a:ext cx="5105400" cy="7277100"/>
          </a:xfrm>
          <a:prstGeom prst="rect">
            <a:avLst/>
          </a:prstGeom>
        </p:spPr>
        <p:txBody>
          <a:bodyPr/>
          <a:lstStyle>
            <a:lvl1pPr>
              <a:spcBef>
                <a:spcPts val="2400"/>
              </a:spcBef>
              <a:buSzPct val="100000"/>
              <a:buBlip>
                <a:blip r:embed="rId4"/>
              </a:buBlip>
              <a:defRPr sz="3600" b="1">
                <a:solidFill>
                  <a:srgbClr val="00437E"/>
                </a:solidFill>
                <a:latin typeface="Helvetica Neue"/>
                <a:ea typeface="Helvetica Neue"/>
                <a:cs typeface="Helvetica Neue"/>
                <a:sym typeface="Helvetica Neue"/>
              </a:defRPr>
            </a:lvl1pPr>
            <a:lvl2pPr marL="1460500">
              <a:spcBef>
                <a:spcPts val="2400"/>
              </a:spcBef>
              <a:buSzPct val="100000"/>
              <a:defRPr sz="3600" b="1">
                <a:solidFill>
                  <a:srgbClr val="00437E"/>
                </a:solidFill>
                <a:latin typeface="Helvetica Neue"/>
                <a:ea typeface="Helvetica Neue"/>
                <a:cs typeface="Helvetica Neue"/>
                <a:sym typeface="Helvetica Neue"/>
              </a:defRPr>
            </a:lvl2pPr>
            <a:lvl3pPr>
              <a:spcBef>
                <a:spcPts val="2400"/>
              </a:spcBef>
              <a:defRPr>
                <a:solidFill>
                  <a:srgbClr val="005688"/>
                </a:solidFill>
              </a:defRPr>
            </a:lvl3pPr>
            <a:lvl4pPr>
              <a:spcBef>
                <a:spcPts val="2400"/>
              </a:spcBef>
              <a:defRPr>
                <a:solidFill>
                  <a:srgbClr val="1A0A53"/>
                </a:solidFill>
              </a:defRPr>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F">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5" name="MAF logo text, Flying for Life, clear.png" descr="MAF logo text, Flying for Life, clear.png"/>
          <p:cNvPicPr>
            <a:picLocks noChangeAspect="1"/>
          </p:cNvPicPr>
          <p:nvPr/>
        </p:nvPicPr>
        <p:blipFill>
          <a:blip r:embed="rId3">
            <a:extLst/>
          </a:blip>
          <a:srcRect l="13342" t="37296" r="14108" b="44982"/>
          <a:stretch>
            <a:fillRect/>
          </a:stretch>
        </p:blipFill>
        <p:spPr>
          <a:xfrm>
            <a:off x="571500" y="9099331"/>
            <a:ext cx="1879600" cy="324070"/>
          </a:xfrm>
          <a:prstGeom prst="rect">
            <a:avLst/>
          </a:prstGeom>
          <a:ln w="12700">
            <a:miter lim="400000"/>
          </a:ln>
        </p:spPr>
      </p:pic>
      <p:sp>
        <p:nvSpPr>
          <p:cNvPr id="156" name="Object"/>
          <p:cNvSpPr txBox="1">
            <a:spLocks noGrp="1"/>
          </p:cNvSpPr>
          <p:nvPr>
            <p:ph idx="3"/>
          </p:nvPr>
        </p:nvSpPr>
        <p:spPr>
          <a:xfrm>
            <a:off x="444500" y="1206500"/>
            <a:ext cx="12103100" cy="6845300"/>
          </a:xfrm>
          <a:prstGeom prst="rect">
            <a:avLst/>
          </a:prstGeom>
        </p:spPr>
        <p:txBody>
          <a:bodyPr/>
          <a:lstStyle/>
          <a:p>
            <a:pPr marL="0" indent="0" algn="ctr">
              <a:spcBef>
                <a:spcPts val="0"/>
              </a:spcBef>
              <a:buSzTx/>
              <a:buNone/>
            </a:pPr>
            <a:endParaRPr/>
          </a:p>
        </p:txBody>
      </p:sp>
      <p:sp>
        <p:nvSpPr>
          <p:cNvPr id="157" name="Title Text"/>
          <p:cNvSpPr txBox="1">
            <a:spLocks noGrp="1"/>
          </p:cNvSpPr>
          <p:nvPr>
            <p:ph type="title"/>
          </p:nvPr>
        </p:nvSpPr>
        <p:spPr>
          <a:xfrm>
            <a:off x="444500" y="254000"/>
            <a:ext cx="12103100" cy="952500"/>
          </a:xfrm>
          <a:prstGeom prst="rect">
            <a:avLst/>
          </a:prstGeom>
        </p:spPr>
        <p:txBody>
          <a:bodyPr/>
          <a:lstStyle>
            <a:lvl1pPr algn="l">
              <a:defRPr sz="3600">
                <a:solidFill>
                  <a:srgbClr val="FF2600"/>
                </a:solidFill>
                <a:latin typeface="+mj-lt"/>
                <a:ea typeface="+mj-ea"/>
                <a:cs typeface="+mj-cs"/>
                <a:sym typeface="Arial Black"/>
              </a:defRPr>
            </a:lvl1pPr>
          </a:lstStyle>
          <a:p>
            <a:r>
              <a:t>Title Text</a:t>
            </a:r>
          </a:p>
        </p:txBody>
      </p:sp>
      <p:sp>
        <p:nvSpPr>
          <p:cNvPr id="158" name="Body Level One…"/>
          <p:cNvSpPr txBox="1">
            <a:spLocks noGrp="1"/>
          </p:cNvSpPr>
          <p:nvPr>
            <p:ph type="body" sz="half" idx="1"/>
          </p:nvPr>
        </p:nvSpPr>
        <p:spPr>
          <a:xfrm>
            <a:off x="7429500" y="1206500"/>
            <a:ext cx="5105400" cy="7277100"/>
          </a:xfrm>
          <a:prstGeom prst="rect">
            <a:avLst/>
          </a:prstGeom>
        </p:spPr>
        <p:txBody>
          <a:bodyPr/>
          <a:lstStyle>
            <a:lvl1pPr>
              <a:spcBef>
                <a:spcPts val="2400"/>
              </a:spcBef>
              <a:buSzPct val="100000"/>
              <a:buBlip>
                <a:blip r:embed="rId4"/>
              </a:buBlip>
              <a:defRPr sz="3600" b="1">
                <a:solidFill>
                  <a:srgbClr val="071FAA"/>
                </a:solidFill>
                <a:latin typeface="Helvetica Neue"/>
                <a:ea typeface="Helvetica Neue"/>
                <a:cs typeface="Helvetica Neue"/>
                <a:sym typeface="Helvetica Neue"/>
              </a:defRPr>
            </a:lvl1pPr>
            <a:lvl2pPr marL="1460500">
              <a:spcBef>
                <a:spcPts val="2400"/>
              </a:spcBef>
              <a:buSzPct val="100000"/>
              <a:defRPr sz="3600" b="1">
                <a:solidFill>
                  <a:srgbClr val="071FAA"/>
                </a:solidFill>
                <a:latin typeface="Helvetica Neue"/>
                <a:ea typeface="Helvetica Neue"/>
                <a:cs typeface="Helvetica Neue"/>
                <a:sym typeface="Helvetica Neue"/>
              </a:defRPr>
            </a:lvl2pPr>
            <a:lvl3pPr>
              <a:spcBef>
                <a:spcPts val="2400"/>
              </a:spcBef>
              <a:defRPr>
                <a:solidFill>
                  <a:srgbClr val="002E7A"/>
                </a:solidFill>
              </a:defRPr>
            </a:lvl3pPr>
            <a:lvl4pPr>
              <a:spcBef>
                <a:spcPts val="2400"/>
              </a:spcBef>
              <a:defRPr>
                <a:solidFill>
                  <a:srgbClr val="1A0A53"/>
                </a:solidFill>
              </a:defRPr>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F copy 5">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6" name="MAF logo text, Flying for Life, clear.png" descr="MAF logo text, Flying for Life, clear.png"/>
          <p:cNvPicPr>
            <a:picLocks noChangeAspect="1"/>
          </p:cNvPicPr>
          <p:nvPr/>
        </p:nvPicPr>
        <p:blipFill>
          <a:blip r:embed="rId3">
            <a:extLst/>
          </a:blip>
          <a:srcRect l="13342" t="37296" r="14108" b="44982"/>
          <a:stretch>
            <a:fillRect/>
          </a:stretch>
        </p:blipFill>
        <p:spPr>
          <a:xfrm>
            <a:off x="571500" y="9099331"/>
            <a:ext cx="1879600" cy="324070"/>
          </a:xfrm>
          <a:prstGeom prst="rect">
            <a:avLst/>
          </a:prstGeom>
          <a:ln w="12700">
            <a:miter lim="400000"/>
          </a:ln>
        </p:spPr>
      </p:pic>
      <p:sp>
        <p:nvSpPr>
          <p:cNvPr id="167" name="Title Text"/>
          <p:cNvSpPr txBox="1">
            <a:spLocks noGrp="1"/>
          </p:cNvSpPr>
          <p:nvPr>
            <p:ph type="title"/>
          </p:nvPr>
        </p:nvSpPr>
        <p:spPr>
          <a:xfrm>
            <a:off x="444500" y="254000"/>
            <a:ext cx="12103100" cy="952500"/>
          </a:xfrm>
          <a:prstGeom prst="rect">
            <a:avLst/>
          </a:prstGeom>
        </p:spPr>
        <p:txBody>
          <a:bodyPr/>
          <a:lstStyle>
            <a:lvl1pPr algn="l">
              <a:defRPr sz="3600">
                <a:solidFill>
                  <a:srgbClr val="EE2C00"/>
                </a:solidFill>
                <a:latin typeface="+mj-lt"/>
                <a:ea typeface="+mj-ea"/>
                <a:cs typeface="+mj-cs"/>
                <a:sym typeface="Arial Black"/>
              </a:defRPr>
            </a:lvl1pPr>
          </a:lstStyle>
          <a:p>
            <a:r>
              <a:t>Title Text</a:t>
            </a:r>
          </a:p>
        </p:txBody>
      </p:sp>
      <p:sp>
        <p:nvSpPr>
          <p:cNvPr id="168" name="Body Level One…"/>
          <p:cNvSpPr txBox="1">
            <a:spLocks noGrp="1"/>
          </p:cNvSpPr>
          <p:nvPr>
            <p:ph type="body" sz="half" idx="1"/>
          </p:nvPr>
        </p:nvSpPr>
        <p:spPr>
          <a:xfrm>
            <a:off x="7340600" y="1231900"/>
            <a:ext cx="5105400" cy="7277100"/>
          </a:xfrm>
          <a:prstGeom prst="rect">
            <a:avLst/>
          </a:prstGeom>
        </p:spPr>
        <p:txBody>
          <a:bodyPr/>
          <a:lstStyle>
            <a:lvl1pPr>
              <a:spcBef>
                <a:spcPts val="2400"/>
              </a:spcBef>
              <a:buSzPct val="100000"/>
              <a:buBlip>
                <a:blip r:embed="rId4"/>
              </a:buBlip>
              <a:defRPr sz="3600" b="1">
                <a:solidFill>
                  <a:srgbClr val="00437E"/>
                </a:solidFill>
                <a:latin typeface="Helvetica Neue"/>
                <a:ea typeface="Helvetica Neue"/>
                <a:cs typeface="Helvetica Neue"/>
                <a:sym typeface="Helvetica Neue"/>
              </a:defRPr>
            </a:lvl1pPr>
            <a:lvl2pPr marL="1460500">
              <a:spcBef>
                <a:spcPts val="2400"/>
              </a:spcBef>
              <a:buSzPct val="100000"/>
              <a:defRPr sz="3600" b="1">
                <a:solidFill>
                  <a:srgbClr val="00437E"/>
                </a:solidFill>
                <a:latin typeface="Helvetica Neue"/>
                <a:ea typeface="Helvetica Neue"/>
                <a:cs typeface="Helvetica Neue"/>
                <a:sym typeface="Helvetica Neue"/>
              </a:defRPr>
            </a:lvl2pPr>
            <a:lvl3pPr>
              <a:spcBef>
                <a:spcPts val="2400"/>
              </a:spcBef>
              <a:defRPr>
                <a:solidFill>
                  <a:srgbClr val="005688"/>
                </a:solidFill>
              </a:defRPr>
            </a:lvl3pPr>
            <a:lvl4pPr>
              <a:spcBef>
                <a:spcPts val="2400"/>
              </a:spcBef>
              <a:defRPr>
                <a:solidFill>
                  <a:srgbClr val="1A0A53"/>
                </a:solidFill>
              </a:defRPr>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4" descr="MAF ppt Banner.jpg"/>
          <p:cNvPicPr>
            <a:picLocks noChangeAspect="1"/>
          </p:cNvPicPr>
          <p:nvPr userDrawn="1"/>
        </p:nvPicPr>
        <p:blipFill>
          <a:blip r:embed="rId2">
            <a:extLst>
              <a:ext uri="{28A0092B-C50C-407E-A947-70E740481C1C}">
                <a14:useLocalDpi xmlns:a14="http://schemas.microsoft.com/office/drawing/2010/main" val="0"/>
              </a:ext>
            </a:extLst>
          </a:blip>
          <a:srcRect b="20433"/>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MAF UK Logo CMYK (COATED).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01867" y="8358294"/>
            <a:ext cx="1941689" cy="93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0240" y="390596"/>
            <a:ext cx="11704320" cy="1625600"/>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28655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4.ti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4.ti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4.tif"/></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4.t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tif"/><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14.tif"/></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maf-uk.org" TargetMode="External"/><Relationship Id="rId2" Type="http://schemas.openxmlformats.org/officeDocument/2006/relationships/image" Target="../media/image14.ti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5" name="Flying for Life"/>
          <p:cNvSpPr txBox="1">
            <a:spLocks noGrp="1"/>
          </p:cNvSpPr>
          <p:nvPr>
            <p:ph type="title"/>
          </p:nvPr>
        </p:nvSpPr>
        <p:spPr>
          <a:xfrm>
            <a:off x="1270000" y="1092200"/>
            <a:ext cx="10464800" cy="2159000"/>
          </a:xfrm>
          <a:prstGeom prst="rect">
            <a:avLst/>
          </a:prstGeom>
        </p:spPr>
        <p:txBody>
          <a:bodyPr/>
          <a:lstStyle>
            <a:lvl1pPr>
              <a:defRPr sz="12000" b="1" i="1">
                <a:solidFill>
                  <a:srgbClr val="FA2400"/>
                </a:solidFill>
                <a:effectLst>
                  <a:outerShdw dist="63062" dir="2700000" rotWithShape="0">
                    <a:srgbClr val="000000"/>
                  </a:outerShdw>
                </a:effectLst>
                <a:latin typeface="Helvetica Neue"/>
                <a:ea typeface="Helvetica Neue"/>
                <a:cs typeface="Helvetica Neue"/>
                <a:sym typeface="Helvetica Neue"/>
              </a:defRPr>
            </a:lvl1pPr>
          </a:lstStyle>
          <a:p>
            <a:r>
              <a:rPr dirty="0"/>
              <a:t>Flying for Life</a:t>
            </a:r>
          </a:p>
        </p:txBody>
      </p:sp>
      <p:sp>
        <p:nvSpPr>
          <p:cNvPr id="186" name="The Worldwide Work of Mission Aviation Fellowship"/>
          <p:cNvSpPr txBox="1">
            <a:spLocks noGrp="1"/>
          </p:cNvSpPr>
          <p:nvPr>
            <p:ph type="body" sz="half" idx="1"/>
          </p:nvPr>
        </p:nvSpPr>
        <p:spPr>
          <a:xfrm>
            <a:off x="-38100" y="6350000"/>
            <a:ext cx="12712700" cy="3619500"/>
          </a:xfrm>
          <a:prstGeom prst="rect">
            <a:avLst/>
          </a:prstGeom>
        </p:spPr>
        <p:txBody>
          <a:bodyPr/>
          <a:lstStyle/>
          <a:p>
            <a:pPr marL="0" indent="0" algn="ctr">
              <a:buSzTx/>
              <a:buNone/>
              <a:defRPr sz="6400" b="1" i="1">
                <a:solidFill>
                  <a:srgbClr val="FFFB00"/>
                </a:solidFill>
                <a:effectLst>
                  <a:outerShdw dist="49328" dir="2700000" rotWithShape="0">
                    <a:srgbClr val="000000"/>
                  </a:outerShdw>
                </a:effectLst>
                <a:latin typeface="Helvetica Neue"/>
                <a:ea typeface="Helvetica Neue"/>
                <a:cs typeface="Helvetica Neue"/>
                <a:sym typeface="Helvetica Neue"/>
              </a:defRPr>
            </a:pPr>
            <a:r>
              <a:rPr>
                <a:effectLst>
                  <a:outerShdw dist="50800" dir="2700000" rotWithShape="0">
                    <a:srgbClr val="000000"/>
                  </a:outerShdw>
                </a:effectLst>
              </a:rPr>
              <a:t>The</a:t>
            </a:r>
            <a:r>
              <a:t> Worldwide Work of Mission Aviation Fellowship</a:t>
            </a:r>
          </a:p>
        </p:txBody>
      </p:sp>
    </p:spTree>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85"/>
                                        </p:tgtEl>
                                        <p:attrNameLst>
                                          <p:attrName>style.visibility</p:attrName>
                                        </p:attrNameLst>
                                      </p:cBhvr>
                                      <p:to>
                                        <p:strVal val="visible"/>
                                      </p:to>
                                    </p:set>
                                    <p:animEffect transition="in" filter="dissolve">
                                      <p:cBhvr>
                                        <p:cTn id="7" dur="2000"/>
                                        <p:tgtEl>
                                          <p:spTgt spid="185"/>
                                        </p:tgtEl>
                                      </p:cBhvr>
                                    </p:animEffect>
                                  </p:childTnLst>
                                </p:cTn>
                              </p:par>
                            </p:childTnLst>
                          </p:cTn>
                        </p:par>
                        <p:par>
                          <p:cTn id="8" fill="hold">
                            <p:stCondLst>
                              <p:cond delay="2000"/>
                            </p:stCondLst>
                            <p:childTnLst>
                              <p:par>
                                <p:cTn id="9" presetID="9" presetClass="entr" fill="hold" grpId="2" nodeType="afterEffect">
                                  <p:stCondLst>
                                    <p:cond delay="1500"/>
                                  </p:stCondLst>
                                  <p:iterate>
                                    <p:tmAbs val="0"/>
                                  </p:iterate>
                                  <p:childTnLst>
                                    <p:set>
                                      <p:cBhvr>
                                        <p:cTn id="10" fill="hold"/>
                                        <p:tgtEl>
                                          <p:spTgt spid="186"/>
                                        </p:tgtEl>
                                        <p:attrNameLst>
                                          <p:attrName>style.visibility</p:attrName>
                                        </p:attrNameLst>
                                      </p:cBhvr>
                                      <p:to>
                                        <p:strVal val="visible"/>
                                      </p:to>
                                    </p:set>
                                    <p:animEffect transition="in" filter="dissolve">
                                      <p:cBhvr>
                                        <p:cTn id="11"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P spid="186"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Why is MAF needed? – South Sudan"/>
          <p:cNvSpPr txBox="1">
            <a:spLocks noGrp="1"/>
          </p:cNvSpPr>
          <p:nvPr>
            <p:ph type="title"/>
          </p:nvPr>
        </p:nvSpPr>
        <p:spPr>
          <a:prstGeom prst="rect">
            <a:avLst/>
          </a:prstGeom>
        </p:spPr>
        <p:txBody>
          <a:bodyPr/>
          <a:lstStyle>
            <a:lvl1pPr>
              <a:defRPr>
                <a:solidFill>
                  <a:srgbClr val="EB0000"/>
                </a:solidFill>
              </a:defRPr>
            </a:lvl1pPr>
          </a:lstStyle>
          <a:p>
            <a:r>
              <a:t>Why is MAF needed? – South Sudan</a:t>
            </a:r>
          </a:p>
        </p:txBody>
      </p:sp>
      <p:sp>
        <p:nvSpPr>
          <p:cNvPr id="231" name="This is the main road from Uganda into South Sudan, in the rainy season.      (Photo: 2008.)"/>
          <p:cNvSpPr txBox="1">
            <a:spLocks noGrp="1"/>
          </p:cNvSpPr>
          <p:nvPr>
            <p:ph type="body" sz="quarter" idx="1"/>
          </p:nvPr>
        </p:nvSpPr>
        <p:spPr>
          <a:xfrm>
            <a:off x="8826500" y="1206500"/>
            <a:ext cx="3898900" cy="4521200"/>
          </a:xfrm>
          <a:prstGeom prst="rect">
            <a:avLst/>
          </a:prstGeom>
        </p:spPr>
        <p:txBody>
          <a:bodyPr/>
          <a:lstStyle>
            <a:lvl1pPr>
              <a:buBlip>
                <a:blip r:embed="rId3"/>
              </a:buBlip>
              <a:defRPr>
                <a:solidFill>
                  <a:srgbClr val="01178B"/>
                </a:solidFill>
              </a:defRPr>
            </a:lvl1pPr>
          </a:lstStyle>
          <a:p>
            <a:r>
              <a:t>This is the main road from Uganda into South Sudan, in the rainy season.      (Photo: 2008.)</a:t>
            </a:r>
          </a:p>
        </p:txBody>
      </p:sp>
      <p:pic>
        <p:nvPicPr>
          <p:cNvPr id="232" name="MAF Uganda-S Sudan road.jpg" descr="MAF Uganda-S Sudan road.jpg"/>
          <p:cNvPicPr>
            <a:picLocks noChangeAspect="1"/>
          </p:cNvPicPr>
          <p:nvPr/>
        </p:nvPicPr>
        <p:blipFill>
          <a:blip r:embed="rId4">
            <a:extLst/>
          </a:blip>
          <a:srcRect l="3658" r="8544" b="7610"/>
          <a:stretch>
            <a:fillRect/>
          </a:stretch>
        </p:blipFill>
        <p:spPr>
          <a:xfrm>
            <a:off x="444499" y="1206499"/>
            <a:ext cx="8382001" cy="6475939"/>
          </a:xfrm>
          <a:prstGeom prst="rect">
            <a:avLst/>
          </a:prstGeom>
          <a:ln w="12700">
            <a:solidFill>
              <a:srgbClr val="000000"/>
            </a:solidFill>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Imagine how long it will take to get through here"/>
          <p:cNvSpPr txBox="1">
            <a:spLocks noGrp="1"/>
          </p:cNvSpPr>
          <p:nvPr>
            <p:ph type="title"/>
          </p:nvPr>
        </p:nvSpPr>
        <p:spPr>
          <a:xfrm>
            <a:off x="444500" y="254000"/>
            <a:ext cx="12547600" cy="952500"/>
          </a:xfrm>
          <a:prstGeom prst="rect">
            <a:avLst/>
          </a:prstGeom>
        </p:spPr>
        <p:txBody>
          <a:bodyPr/>
          <a:lstStyle>
            <a:lvl1pPr>
              <a:defRPr>
                <a:solidFill>
                  <a:srgbClr val="EB0000"/>
                </a:solidFill>
              </a:defRPr>
            </a:lvl1pPr>
          </a:lstStyle>
          <a:p>
            <a:r>
              <a:t>Imagine how long it will take to get through here</a:t>
            </a:r>
          </a:p>
        </p:txBody>
      </p:sp>
      <p:pic>
        <p:nvPicPr>
          <p:cNvPr id="235" name="droppedImage.pdf" descr="droppedImage.pdf"/>
          <p:cNvPicPr>
            <a:picLocks noChangeAspect="1"/>
          </p:cNvPicPr>
          <p:nvPr/>
        </p:nvPicPr>
        <p:blipFill>
          <a:blip r:embed="rId3">
            <a:extLst/>
          </a:blip>
          <a:stretch>
            <a:fillRect/>
          </a:stretch>
        </p:blipFill>
        <p:spPr>
          <a:xfrm>
            <a:off x="444500" y="1206500"/>
            <a:ext cx="12115800" cy="657001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Why is MAF needed? – South Sudan"/>
          <p:cNvSpPr txBox="1">
            <a:spLocks noGrp="1"/>
          </p:cNvSpPr>
          <p:nvPr>
            <p:ph type="title"/>
          </p:nvPr>
        </p:nvSpPr>
        <p:spPr>
          <a:xfrm>
            <a:off x="444500" y="254000"/>
            <a:ext cx="12439551" cy="952500"/>
          </a:xfrm>
          <a:prstGeom prst="rect">
            <a:avLst/>
          </a:prstGeom>
        </p:spPr>
        <p:txBody>
          <a:bodyPr/>
          <a:lstStyle>
            <a:lvl1pPr>
              <a:defRPr>
                <a:solidFill>
                  <a:srgbClr val="EB0000"/>
                </a:solidFill>
              </a:defRPr>
            </a:lvl1pPr>
          </a:lstStyle>
          <a:p>
            <a:r>
              <a:t>Why is MAF needed? – South Sudan</a:t>
            </a:r>
          </a:p>
        </p:txBody>
      </p:sp>
      <p:pic>
        <p:nvPicPr>
          <p:cNvPr id="241" name="MAF landmine.jpeg" descr="MAF landmine.jpeg"/>
          <p:cNvPicPr>
            <a:picLocks noChangeAspect="1"/>
          </p:cNvPicPr>
          <p:nvPr/>
        </p:nvPicPr>
        <p:blipFill>
          <a:blip r:embed="rId3">
            <a:extLst/>
          </a:blip>
          <a:stretch>
            <a:fillRect/>
          </a:stretch>
        </p:blipFill>
        <p:spPr>
          <a:xfrm>
            <a:off x="444500" y="1206500"/>
            <a:ext cx="9661432" cy="7620000"/>
          </a:xfrm>
          <a:prstGeom prst="rect">
            <a:avLst/>
          </a:prstGeom>
          <a:ln w="12700">
            <a:solidFill>
              <a:srgbClr val="000000"/>
            </a:solidFill>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re may be other problems"/>
          <p:cNvSpPr txBox="1">
            <a:spLocks noGrp="1"/>
          </p:cNvSpPr>
          <p:nvPr>
            <p:ph type="title"/>
          </p:nvPr>
        </p:nvSpPr>
        <p:spPr>
          <a:prstGeom prst="rect">
            <a:avLst/>
          </a:prstGeom>
        </p:spPr>
        <p:txBody>
          <a:bodyPr/>
          <a:lstStyle>
            <a:lvl1pPr>
              <a:defRPr>
                <a:solidFill>
                  <a:srgbClr val="EB0000"/>
                </a:solidFill>
              </a:defRPr>
            </a:lvl1pPr>
          </a:lstStyle>
          <a:p>
            <a:r>
              <a:t>There may be other problems</a:t>
            </a:r>
          </a:p>
        </p:txBody>
      </p:sp>
      <p:pic>
        <p:nvPicPr>
          <p:cNvPr id="267" name="MAF Congo soldiers on road.jpg" descr="MAF Congo soldiers on road.jpg"/>
          <p:cNvPicPr>
            <a:picLocks noChangeAspect="1"/>
          </p:cNvPicPr>
          <p:nvPr/>
        </p:nvPicPr>
        <p:blipFill>
          <a:blip r:embed="rId3">
            <a:extLst/>
          </a:blip>
          <a:stretch>
            <a:fillRect/>
          </a:stretch>
        </p:blipFill>
        <p:spPr>
          <a:xfrm>
            <a:off x="444500" y="1206500"/>
            <a:ext cx="8382000" cy="6280427"/>
          </a:xfrm>
          <a:prstGeom prst="rect">
            <a:avLst/>
          </a:prstGeom>
          <a:ln w="12700">
            <a:solidFill>
              <a:srgbClr val="000000"/>
            </a:solidFill>
            <a:miter lim="400000"/>
          </a:ln>
        </p:spPr>
      </p:pic>
      <p:sp>
        <p:nvSpPr>
          <p:cNvPr id="268" name="In some places rebel militias or bandits make surface travel dangerous."/>
          <p:cNvSpPr txBox="1">
            <a:spLocks noGrp="1"/>
          </p:cNvSpPr>
          <p:nvPr>
            <p:ph type="body" sz="quarter" idx="1"/>
          </p:nvPr>
        </p:nvSpPr>
        <p:spPr>
          <a:xfrm>
            <a:off x="8826500" y="1206500"/>
            <a:ext cx="3937000" cy="3975100"/>
          </a:xfrm>
          <a:prstGeom prst="rect">
            <a:avLst/>
          </a:prstGeom>
        </p:spPr>
        <p:txBody>
          <a:bodyPr/>
          <a:lstStyle>
            <a:lvl1pPr>
              <a:buBlip>
                <a:blip r:embed="rId4"/>
              </a:buBlip>
              <a:defRPr>
                <a:solidFill>
                  <a:srgbClr val="000091"/>
                </a:solidFill>
              </a:defRPr>
            </a:lvl1pPr>
          </a:lstStyle>
          <a:p>
            <a:r>
              <a:t>In some places rebel militias or bandits make surface travel dangerous.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re may be other problems"/>
          <p:cNvSpPr txBox="1">
            <a:spLocks noGrp="1"/>
          </p:cNvSpPr>
          <p:nvPr>
            <p:ph type="title"/>
          </p:nvPr>
        </p:nvSpPr>
        <p:spPr>
          <a:prstGeom prst="rect">
            <a:avLst/>
          </a:prstGeom>
        </p:spPr>
        <p:txBody>
          <a:bodyPr/>
          <a:lstStyle>
            <a:lvl1pPr>
              <a:defRPr>
                <a:solidFill>
                  <a:srgbClr val="EB0000"/>
                </a:solidFill>
              </a:defRPr>
            </a:lvl1pPr>
          </a:lstStyle>
          <a:p>
            <a:r>
              <a:t>There may be other problems</a:t>
            </a:r>
          </a:p>
        </p:txBody>
      </p:sp>
      <p:sp>
        <p:nvSpPr>
          <p:cNvPr id="271" name="Even in Kenya, car theft is regrettably common.…"/>
          <p:cNvSpPr txBox="1">
            <a:spLocks noGrp="1"/>
          </p:cNvSpPr>
          <p:nvPr>
            <p:ph type="body" sz="half" idx="1"/>
          </p:nvPr>
        </p:nvSpPr>
        <p:spPr>
          <a:xfrm>
            <a:off x="8509119" y="1206500"/>
            <a:ext cx="4432182" cy="8483600"/>
          </a:xfrm>
          <a:prstGeom prst="rect">
            <a:avLst/>
          </a:prstGeom>
        </p:spPr>
        <p:txBody>
          <a:bodyPr anchor="t"/>
          <a:lstStyle/>
          <a:p>
            <a:pPr>
              <a:buBlip>
                <a:blip r:embed="rId2"/>
              </a:buBlip>
              <a:defRPr>
                <a:solidFill>
                  <a:srgbClr val="000091"/>
                </a:solidFill>
              </a:defRPr>
            </a:pPr>
            <a:r>
              <a:t>Even in Kenya, car theft is regrettably common. </a:t>
            </a:r>
          </a:p>
          <a:p>
            <a:pPr>
              <a:buBlip>
                <a:blip r:embed="rId2"/>
              </a:buBlip>
              <a:defRPr>
                <a:solidFill>
                  <a:srgbClr val="000091"/>
                </a:solidFill>
              </a:defRPr>
            </a:pPr>
            <a:r>
              <a:t>Long-distance buses and lorries are often badly maintained.</a:t>
            </a:r>
          </a:p>
          <a:p>
            <a:pPr>
              <a:buBlip>
                <a:blip r:embed="rId2"/>
              </a:buBlip>
              <a:defRPr>
                <a:solidFill>
                  <a:srgbClr val="000091"/>
                </a:solidFill>
              </a:defRPr>
            </a:pPr>
            <a:r>
              <a:t>Many drivers keep going on drugs.</a:t>
            </a:r>
          </a:p>
        </p:txBody>
      </p:sp>
      <p:pic>
        <p:nvPicPr>
          <p:cNvPr id="272" name="MAF Marsabit Safari.jpg" descr="MAF Marsabit Safari.jpg"/>
          <p:cNvPicPr>
            <a:picLocks noChangeAspect="1"/>
          </p:cNvPicPr>
          <p:nvPr/>
        </p:nvPicPr>
        <p:blipFill>
          <a:blip r:embed="rId3">
            <a:extLst/>
          </a:blip>
          <a:stretch>
            <a:fillRect/>
          </a:stretch>
        </p:blipFill>
        <p:spPr>
          <a:xfrm>
            <a:off x="450048" y="1206500"/>
            <a:ext cx="8052721" cy="6635443"/>
          </a:xfrm>
          <a:prstGeom prst="rect">
            <a:avLst/>
          </a:prstGeom>
          <a:ln w="12700">
            <a:solidFill>
              <a:srgbClr val="000000"/>
            </a:solidFill>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Why is MAF needed? – Madagascar"/>
          <p:cNvSpPr txBox="1">
            <a:spLocks noGrp="1"/>
          </p:cNvSpPr>
          <p:nvPr>
            <p:ph type="title"/>
          </p:nvPr>
        </p:nvSpPr>
        <p:spPr>
          <a:prstGeom prst="rect">
            <a:avLst/>
          </a:prstGeom>
        </p:spPr>
        <p:txBody>
          <a:bodyPr/>
          <a:lstStyle>
            <a:lvl1pPr>
              <a:defRPr>
                <a:solidFill>
                  <a:srgbClr val="EB0000"/>
                </a:solidFill>
              </a:defRPr>
            </a:lvl1pPr>
          </a:lstStyle>
          <a:p>
            <a:r>
              <a:t>Why is MAF needed? – Madagascar</a:t>
            </a:r>
          </a:p>
        </p:txBody>
      </p:sp>
      <p:sp>
        <p:nvSpPr>
          <p:cNvPr id="244" name="These missionaries in Madagascar have an arduous two-week trek through the rain forest to reach a remote village with no other access."/>
          <p:cNvSpPr txBox="1">
            <a:spLocks noGrp="1"/>
          </p:cNvSpPr>
          <p:nvPr>
            <p:ph type="body" sz="half" idx="1"/>
          </p:nvPr>
        </p:nvSpPr>
        <p:spPr>
          <a:xfrm>
            <a:off x="8509000" y="1206500"/>
            <a:ext cx="4240649" cy="8054955"/>
          </a:xfrm>
          <a:prstGeom prst="rect">
            <a:avLst/>
          </a:prstGeom>
        </p:spPr>
        <p:txBody>
          <a:bodyPr anchor="t"/>
          <a:lstStyle>
            <a:lvl1pPr>
              <a:buBlip>
                <a:blip r:embed="rId3"/>
              </a:buBlip>
              <a:defRPr>
                <a:solidFill>
                  <a:srgbClr val="000091"/>
                </a:solidFill>
              </a:defRPr>
            </a:lvl1pPr>
          </a:lstStyle>
          <a:p>
            <a:r>
              <a:t>These missionaries in Madagascar have an arduous two-week trek through the rain forest to reach a remote village with no other access.</a:t>
            </a:r>
          </a:p>
        </p:txBody>
      </p:sp>
      <p:pic>
        <p:nvPicPr>
          <p:cNvPr id="245" name="droppedImage.pdf" descr="droppedImage.pdf"/>
          <p:cNvPicPr>
            <a:picLocks noChangeAspect="1"/>
          </p:cNvPicPr>
          <p:nvPr/>
        </p:nvPicPr>
        <p:blipFill>
          <a:blip r:embed="rId4">
            <a:extLst/>
          </a:blip>
          <a:stretch>
            <a:fillRect/>
          </a:stretch>
        </p:blipFill>
        <p:spPr>
          <a:xfrm>
            <a:off x="444500" y="1206500"/>
            <a:ext cx="8064500" cy="555415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Why is MAF needed? – Bangladesh"/>
          <p:cNvSpPr txBox="1">
            <a:spLocks noGrp="1"/>
          </p:cNvSpPr>
          <p:nvPr>
            <p:ph type="title"/>
          </p:nvPr>
        </p:nvSpPr>
        <p:spPr>
          <a:prstGeom prst="rect">
            <a:avLst/>
          </a:prstGeom>
        </p:spPr>
        <p:txBody>
          <a:bodyPr/>
          <a:lstStyle>
            <a:lvl1pPr>
              <a:defRPr>
                <a:solidFill>
                  <a:srgbClr val="EB0000"/>
                </a:solidFill>
              </a:defRPr>
            </a:lvl1pPr>
          </a:lstStyle>
          <a:p>
            <a:r>
              <a:t>Why is MAF needed? – Bangladesh</a:t>
            </a:r>
          </a:p>
        </p:txBody>
      </p:sp>
      <p:pic>
        <p:nvPicPr>
          <p:cNvPr id="248" name="Bangladesh Nations Online map unshp mask coloured.png" descr="Bangladesh Nations Online map unshp mask coloured.png"/>
          <p:cNvPicPr>
            <a:picLocks noChangeAspect="1"/>
          </p:cNvPicPr>
          <p:nvPr/>
        </p:nvPicPr>
        <p:blipFill>
          <a:blip r:embed="rId3">
            <a:extLst/>
          </a:blip>
          <a:srcRect l="11428" t="7191" r="35333" b="10827"/>
          <a:stretch>
            <a:fillRect/>
          </a:stretch>
        </p:blipFill>
        <p:spPr>
          <a:xfrm>
            <a:off x="444500" y="1206500"/>
            <a:ext cx="6071492" cy="7620000"/>
          </a:xfrm>
          <a:prstGeom prst="rect">
            <a:avLst/>
          </a:prstGeom>
          <a:ln w="12700">
            <a:solidFill>
              <a:srgbClr val="000000"/>
            </a:solidFill>
            <a:miter lim="400000"/>
          </a:ln>
        </p:spPr>
      </p:pic>
      <p:sp>
        <p:nvSpPr>
          <p:cNvPr id="249" name="One third of the surface of Bangladesh, 3,500 sq miles, is water-covered under normal conditions.…"/>
          <p:cNvSpPr txBox="1">
            <a:spLocks noGrp="1"/>
          </p:cNvSpPr>
          <p:nvPr>
            <p:ph type="body" idx="1"/>
          </p:nvPr>
        </p:nvSpPr>
        <p:spPr>
          <a:xfrm>
            <a:off x="6502400" y="1206500"/>
            <a:ext cx="6311900" cy="8267700"/>
          </a:xfrm>
          <a:prstGeom prst="rect">
            <a:avLst/>
          </a:prstGeom>
        </p:spPr>
        <p:txBody>
          <a:bodyPr anchor="t"/>
          <a:lstStyle/>
          <a:p>
            <a:pPr>
              <a:buBlip>
                <a:blip r:embed="rId4"/>
              </a:buBlip>
              <a:defRPr>
                <a:solidFill>
                  <a:srgbClr val="000091"/>
                </a:solidFill>
              </a:defRPr>
            </a:pPr>
            <a:r>
              <a:t>One third of the surface of Bangladesh, 3,500 sq miles, is water-covered under normal conditions.</a:t>
            </a:r>
          </a:p>
          <a:p>
            <a:pPr>
              <a:buBlip>
                <a:blip r:embed="rId4"/>
              </a:buBlip>
              <a:defRPr>
                <a:solidFill>
                  <a:srgbClr val="000091"/>
                </a:solidFill>
              </a:defRPr>
            </a:pPr>
            <a:r>
              <a:t>When there are floods, another third may be water-covered.</a:t>
            </a:r>
          </a:p>
          <a:p>
            <a:pPr>
              <a:buBlip>
                <a:blip r:embed="rId4"/>
              </a:buBlip>
              <a:defRPr>
                <a:solidFill>
                  <a:srgbClr val="000091"/>
                </a:solidFill>
              </a:defRPr>
            </a:pPr>
            <a:r>
              <a:t>But water transport cannot move people or goods quickly.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Why is MAF needed? – Mongolia"/>
          <p:cNvSpPr txBox="1">
            <a:spLocks noGrp="1"/>
          </p:cNvSpPr>
          <p:nvPr>
            <p:ph type="title"/>
          </p:nvPr>
        </p:nvSpPr>
        <p:spPr>
          <a:prstGeom prst="rect">
            <a:avLst/>
          </a:prstGeom>
        </p:spPr>
        <p:txBody>
          <a:bodyPr/>
          <a:lstStyle>
            <a:lvl1pPr>
              <a:defRPr>
                <a:solidFill>
                  <a:srgbClr val="EB0000"/>
                </a:solidFill>
              </a:defRPr>
            </a:lvl1pPr>
          </a:lstStyle>
          <a:p>
            <a:r>
              <a:t>Why is MAF needed? – Mongolia</a:t>
            </a:r>
          </a:p>
        </p:txBody>
      </p:sp>
      <p:sp>
        <p:nvSpPr>
          <p:cNvPr id="255" name="World’s 18th largest country, 6.5 x area of UK, but only 3,000 miles of paved roads. (UK c. 250,000 miles.)…"/>
          <p:cNvSpPr txBox="1">
            <a:spLocks noGrp="1"/>
          </p:cNvSpPr>
          <p:nvPr>
            <p:ph type="body" sz="half" idx="1"/>
          </p:nvPr>
        </p:nvSpPr>
        <p:spPr>
          <a:xfrm>
            <a:off x="8826500" y="1206500"/>
            <a:ext cx="3962400" cy="8267700"/>
          </a:xfrm>
          <a:prstGeom prst="rect">
            <a:avLst/>
          </a:prstGeom>
        </p:spPr>
        <p:txBody>
          <a:bodyPr anchor="t"/>
          <a:lstStyle/>
          <a:p>
            <a:pPr>
              <a:buBlip>
                <a:blip r:embed="rId2"/>
              </a:buBlip>
              <a:defRPr sz="3400">
                <a:solidFill>
                  <a:srgbClr val="000091"/>
                </a:solidFill>
              </a:defRPr>
            </a:pPr>
            <a:r>
              <a:t>World’s 18th largest country, 6.5 x area of UK, but only 3,000 miles of paved roads. (UK c. 250,000 miles.)</a:t>
            </a:r>
          </a:p>
          <a:p>
            <a:pPr>
              <a:buBlip>
                <a:blip r:embed="rId2"/>
              </a:buBlip>
              <a:defRPr sz="3400">
                <a:solidFill>
                  <a:srgbClr val="000091"/>
                </a:solidFill>
              </a:defRPr>
            </a:pPr>
            <a:r>
              <a:t>Most sparsely populated: three million people, less than 5% x UK.</a:t>
            </a:r>
          </a:p>
        </p:txBody>
      </p:sp>
      <p:pic>
        <p:nvPicPr>
          <p:cNvPr id="256" name="MAF Mongolia hills and rain in far west dramatic.jpeg" descr="MAF Mongolia hills and rain in far west dramatic.jpeg"/>
          <p:cNvPicPr>
            <a:picLocks noChangeAspect="1"/>
          </p:cNvPicPr>
          <p:nvPr/>
        </p:nvPicPr>
        <p:blipFill>
          <a:blip r:embed="rId3">
            <a:extLst/>
          </a:blip>
          <a:stretch>
            <a:fillRect/>
          </a:stretch>
        </p:blipFill>
        <p:spPr>
          <a:xfrm>
            <a:off x="444500" y="1206500"/>
            <a:ext cx="8382000" cy="5590729"/>
          </a:xfrm>
          <a:prstGeom prst="rect">
            <a:avLst/>
          </a:prstGeom>
          <a:ln w="12700">
            <a:solidFill>
              <a:srgbClr val="000000"/>
            </a:solidFill>
            <a:miter lim="400000"/>
          </a:ln>
        </p:spPr>
      </p:pic>
      <p:sp>
        <p:nvSpPr>
          <p:cNvPr id="257" name="Recorded temperatures: -57 to +38ºC…"/>
          <p:cNvSpPr txBox="1"/>
          <p:nvPr/>
        </p:nvSpPr>
        <p:spPr>
          <a:xfrm>
            <a:off x="99169" y="7352844"/>
            <a:ext cx="8874771" cy="1080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200" b="1">
                <a:solidFill>
                  <a:srgbClr val="000091"/>
                </a:solidFill>
                <a:latin typeface="Helvetica Neue"/>
                <a:ea typeface="Helvetica Neue"/>
                <a:cs typeface="Helvetica Neue"/>
                <a:sym typeface="Helvetica Neue"/>
              </a:defRPr>
            </a:pPr>
            <a:r>
              <a:t>Recorded temperatures: -57 to +38ºC</a:t>
            </a:r>
          </a:p>
          <a:p>
            <a:pPr algn="l" defTabSz="457200">
              <a:spcBef>
                <a:spcPts val="2400"/>
              </a:spcBef>
              <a:defRPr sz="3200" b="1">
                <a:solidFill>
                  <a:srgbClr val="000091"/>
                </a:solidFill>
                <a:latin typeface="Helvetica Neue"/>
                <a:ea typeface="Helvetica Neue"/>
                <a:cs typeface="Helvetica Neue"/>
                <a:sym typeface="Helvetica Neue"/>
              </a:defRPr>
            </a:pPr>
            <a:r>
              <a:t>Yearly average: -30 to +20ºC</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In some places, roads are getting worse, not better"/>
          <p:cNvSpPr txBox="1">
            <a:spLocks noGrp="1"/>
          </p:cNvSpPr>
          <p:nvPr>
            <p:ph type="title"/>
          </p:nvPr>
        </p:nvSpPr>
        <p:spPr>
          <a:xfrm>
            <a:off x="444500" y="254000"/>
            <a:ext cx="12103100" cy="1447800"/>
          </a:xfrm>
          <a:prstGeom prst="rect">
            <a:avLst/>
          </a:prstGeom>
        </p:spPr>
        <p:txBody>
          <a:bodyPr anchor="t"/>
          <a:lstStyle>
            <a:lvl1pPr>
              <a:lnSpc>
                <a:spcPct val="80000"/>
              </a:lnSpc>
              <a:defRPr>
                <a:solidFill>
                  <a:srgbClr val="EB0000"/>
                </a:solidFill>
              </a:defRPr>
            </a:lvl1pPr>
          </a:lstStyle>
          <a:p>
            <a:r>
              <a:t>In some places, roads are getting worse, not better</a:t>
            </a:r>
          </a:p>
        </p:txBody>
      </p:sp>
      <p:pic>
        <p:nvPicPr>
          <p:cNvPr id="263" name="MAF Congo road near Nyankunde Aug 12.jpg" descr="MAF Congo road near Nyankunde Aug 12.jpg"/>
          <p:cNvPicPr>
            <a:picLocks noChangeAspect="1"/>
          </p:cNvPicPr>
          <p:nvPr/>
        </p:nvPicPr>
        <p:blipFill>
          <a:blip r:embed="rId3">
            <a:extLst/>
          </a:blip>
          <a:stretch>
            <a:fillRect/>
          </a:stretch>
        </p:blipFill>
        <p:spPr>
          <a:xfrm>
            <a:off x="444500" y="1676400"/>
            <a:ext cx="8382000" cy="6286500"/>
          </a:xfrm>
          <a:prstGeom prst="rect">
            <a:avLst/>
          </a:prstGeom>
          <a:ln w="12700">
            <a:solidFill>
              <a:srgbClr val="000000"/>
            </a:solidFill>
            <a:miter lim="400000"/>
          </a:ln>
        </p:spPr>
      </p:pic>
      <p:sp>
        <p:nvSpPr>
          <p:cNvPr id="264" name="In the 1980s, the World Bank estimated that south-east Zaire was losing 2,500 miles of road per year.…"/>
          <p:cNvSpPr txBox="1"/>
          <p:nvPr/>
        </p:nvSpPr>
        <p:spPr>
          <a:xfrm>
            <a:off x="8826500" y="1676400"/>
            <a:ext cx="3962400" cy="767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889000" indent="-571500" algn="l">
              <a:spcBef>
                <a:spcPts val="2400"/>
              </a:spcBef>
              <a:buSzPct val="100000"/>
              <a:buBlip>
                <a:blip r:embed="rId4"/>
              </a:buBlip>
              <a:defRPr sz="3600" b="1">
                <a:solidFill>
                  <a:srgbClr val="01178B"/>
                </a:solidFill>
                <a:latin typeface="Helvetica Neue"/>
                <a:ea typeface="Helvetica Neue"/>
                <a:cs typeface="Helvetica Neue"/>
                <a:sym typeface="Helvetica Neue"/>
              </a:defRPr>
            </a:pPr>
            <a:r>
              <a:t>In the 1980s, the World Bank estimated that south-east Zaire was losing 2,500 miles of road per year.                                                           </a:t>
            </a:r>
          </a:p>
          <a:p>
            <a:pPr marL="889000" indent="-571500" algn="l">
              <a:spcBef>
                <a:spcPts val="2400"/>
              </a:spcBef>
              <a:buSzPct val="100000"/>
              <a:buBlip>
                <a:blip r:embed="rId4"/>
              </a:buBlip>
              <a:defRPr sz="3600" b="1">
                <a:solidFill>
                  <a:srgbClr val="01178B"/>
                </a:solidFill>
                <a:latin typeface="Helvetica Neue"/>
                <a:ea typeface="Helvetica Neue"/>
                <a:cs typeface="Helvetica Neue"/>
                <a:sym typeface="Helvetica Neue"/>
              </a:defRPr>
            </a:pPr>
            <a:r>
              <a:t>This photo: August 2012.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03 Taw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 y="1025032"/>
            <a:ext cx="11101494" cy="7538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2930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61A1-21E3-4743-938E-C27DB2F02A3D}"/>
              </a:ext>
            </a:extLst>
          </p:cNvPr>
          <p:cNvSpPr>
            <a:spLocks noGrp="1"/>
          </p:cNvSpPr>
          <p:nvPr>
            <p:ph type="title"/>
          </p:nvPr>
        </p:nvSpPr>
        <p:spPr/>
        <p:txBody>
          <a:bodyPr/>
          <a:lstStyle/>
          <a:p>
            <a:r>
              <a:rPr lang="en-US" dirty="0"/>
              <a:t>Servicing</a:t>
            </a:r>
          </a:p>
        </p:txBody>
      </p:sp>
      <p:pic>
        <p:nvPicPr>
          <p:cNvPr id="4" name="Picture 3">
            <a:extLst>
              <a:ext uri="{FF2B5EF4-FFF2-40B4-BE49-F238E27FC236}">
                <a16:creationId xmlns:a16="http://schemas.microsoft.com/office/drawing/2014/main" id="{E5882011-B8DB-FC45-9A64-46AB12FBE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3153833"/>
            <a:ext cx="11440160" cy="5651500"/>
          </a:xfrm>
          <a:prstGeom prst="rect">
            <a:avLst/>
          </a:prstGeom>
        </p:spPr>
      </p:pic>
    </p:spTree>
    <p:extLst>
      <p:ext uri="{BB962C8B-B14F-4D97-AF65-F5344CB8AC3E}">
        <p14:creationId xmlns:p14="http://schemas.microsoft.com/office/powerpoint/2010/main" val="2848025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And so, in short..."/>
          <p:cNvSpPr txBox="1">
            <a:spLocks noGrp="1"/>
          </p:cNvSpPr>
          <p:nvPr>
            <p:ph type="title"/>
          </p:nvPr>
        </p:nvSpPr>
        <p:spPr>
          <a:prstGeom prst="rect">
            <a:avLst/>
          </a:prstGeom>
        </p:spPr>
        <p:txBody>
          <a:bodyPr/>
          <a:lstStyle>
            <a:lvl1pPr>
              <a:defRPr>
                <a:solidFill>
                  <a:srgbClr val="EB0000"/>
                </a:solidFill>
              </a:defRPr>
            </a:lvl1pPr>
          </a:lstStyle>
          <a:p>
            <a:r>
              <a:t>And so, in short...</a:t>
            </a:r>
          </a:p>
        </p:txBody>
      </p:sp>
      <p:sp>
        <p:nvSpPr>
          <p:cNvPr id="275" name="In many unimproved parts of the world,   there is a need for                                          safe, dependable and quick travel."/>
          <p:cNvSpPr txBox="1"/>
          <p:nvPr/>
        </p:nvSpPr>
        <p:spPr>
          <a:xfrm>
            <a:off x="444500" y="1524000"/>
            <a:ext cx="11620500" cy="261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a:lnSpc>
                <a:spcPct val="120000"/>
              </a:lnSpc>
              <a:spcBef>
                <a:spcPts val="2400"/>
              </a:spcBef>
              <a:buSzPct val="100000"/>
              <a:buBlip>
                <a:blip r:embed="rId2"/>
              </a:buBlip>
              <a:defRPr sz="4000" b="1">
                <a:solidFill>
                  <a:srgbClr val="000091"/>
                </a:solidFill>
                <a:latin typeface="Helvetica Neue"/>
                <a:ea typeface="Helvetica Neue"/>
                <a:cs typeface="Helvetica Neue"/>
                <a:sym typeface="Helvetica Neue"/>
              </a:defRPr>
            </a:lvl1pPr>
          </a:lstStyle>
          <a:p>
            <a:r>
              <a:t>In many unimproved parts of the world,   there is a need for                                          safe, dependable and quick travel.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77" name="MAF provides the answer"/>
          <p:cNvSpPr txBox="1">
            <a:spLocks noGrp="1"/>
          </p:cNvSpPr>
          <p:nvPr>
            <p:ph type="body" sz="quarter" idx="1"/>
          </p:nvPr>
        </p:nvSpPr>
        <p:spPr>
          <a:xfrm>
            <a:off x="0" y="1524000"/>
            <a:ext cx="13055600" cy="1168400"/>
          </a:xfrm>
          <a:prstGeom prst="rect">
            <a:avLst/>
          </a:prstGeom>
        </p:spPr>
        <p:txBody>
          <a:bodyPr anchor="t"/>
          <a:lstStyle>
            <a:lvl1pPr marL="0" indent="0" algn="ctr">
              <a:lnSpc>
                <a:spcPct val="120000"/>
              </a:lnSpc>
              <a:buSzTx/>
              <a:buNone/>
              <a:defRPr sz="5600">
                <a:solidFill>
                  <a:srgbClr val="FFFB00"/>
                </a:solidFill>
                <a:effectLst>
                  <a:outerShdw dist="50800" dir="2700000" rotWithShape="0">
                    <a:srgbClr val="000000"/>
                  </a:outerShdw>
                </a:effectLst>
              </a:defRPr>
            </a:lvl1pPr>
          </a:lstStyle>
          <a:p>
            <a:r>
              <a:t>MAF provides the answer</a:t>
            </a:r>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a14="http://schemas.microsoft.com/office/drawing/2010/main" xmlns:m="http://schemas.openxmlformats.org/officeDocument/2006/math"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1FD7-CE4F-674F-9E91-09395026C833}"/>
              </a:ext>
            </a:extLst>
          </p:cNvPr>
          <p:cNvSpPr>
            <a:spLocks noGrp="1"/>
          </p:cNvSpPr>
          <p:nvPr>
            <p:ph type="title"/>
          </p:nvPr>
        </p:nvSpPr>
        <p:spPr/>
        <p:txBody>
          <a:bodyPr/>
          <a:lstStyle/>
          <a:p>
            <a:endParaRPr lang="en-US"/>
          </a:p>
        </p:txBody>
      </p:sp>
      <p:pic>
        <p:nvPicPr>
          <p:cNvPr id="3" name="IMG_3799">
            <a:hlinkClick r:id="" action="ppaction://media"/>
            <a:extLst>
              <a:ext uri="{FF2B5EF4-FFF2-40B4-BE49-F238E27FC236}">
                <a16:creationId xmlns:a16="http://schemas.microsoft.com/office/drawing/2014/main" id="{B78D0CC8-735B-7C42-B77D-A21CA4680A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6350"/>
            <a:ext cx="13004800" cy="7315200"/>
          </a:xfrm>
          <a:prstGeom prst="rect">
            <a:avLst/>
          </a:prstGeom>
        </p:spPr>
      </p:pic>
    </p:spTree>
    <p:extLst>
      <p:ext uri="{BB962C8B-B14F-4D97-AF65-F5344CB8AC3E}">
        <p14:creationId xmlns:p14="http://schemas.microsoft.com/office/powerpoint/2010/main" val="426944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East Kalimantan, Indonesia (now not used).jpg" descr="East Kalimantan, Indonesia (now not used).jpg"/>
          <p:cNvPicPr>
            <a:picLocks noChangeAspect="1"/>
          </p:cNvPicPr>
          <p:nvPr/>
        </p:nvPicPr>
        <p:blipFill>
          <a:blip r:embed="rId3">
            <a:extLst/>
          </a:blip>
          <a:srcRect l="18" t="1463"/>
          <a:stretch>
            <a:fillRect/>
          </a:stretch>
        </p:blipFill>
        <p:spPr>
          <a:xfrm>
            <a:off x="446532" y="1206500"/>
            <a:ext cx="11290531" cy="7488083"/>
          </a:xfrm>
          <a:prstGeom prst="rect">
            <a:avLst/>
          </a:prstGeom>
          <a:ln w="12700">
            <a:solidFill>
              <a:srgbClr val="000000"/>
            </a:solidFill>
            <a:miter lim="400000"/>
          </a:ln>
        </p:spPr>
      </p:pic>
      <p:sp>
        <p:nvSpPr>
          <p:cNvPr id="289" name="It isn’t easy"/>
          <p:cNvSpPr txBox="1">
            <a:spLocks noGrp="1"/>
          </p:cNvSpPr>
          <p:nvPr>
            <p:ph type="title"/>
          </p:nvPr>
        </p:nvSpPr>
        <p:spPr>
          <a:prstGeom prst="rect">
            <a:avLst/>
          </a:prstGeom>
        </p:spPr>
        <p:txBody>
          <a:bodyPr/>
          <a:lstStyle>
            <a:lvl1pPr defTabSz="457200">
              <a:defRPr>
                <a:solidFill>
                  <a:srgbClr val="EE2C00"/>
                </a:solidFill>
              </a:defRPr>
            </a:lvl1pPr>
          </a:lstStyle>
          <a:p>
            <a:r>
              <a:t>It isn’t easy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MAF PNG mountain strip 1.jpg" descr="MAF PNG mountain strip 1.jpg"/>
          <p:cNvPicPr>
            <a:picLocks noChangeAspect="1"/>
          </p:cNvPicPr>
          <p:nvPr/>
        </p:nvPicPr>
        <p:blipFill>
          <a:blip r:embed="rId3">
            <a:extLst/>
          </a:blip>
          <a:stretch>
            <a:fillRect/>
          </a:stretch>
        </p:blipFill>
        <p:spPr>
          <a:xfrm>
            <a:off x="444500" y="1206500"/>
            <a:ext cx="11087100" cy="7493000"/>
          </a:xfrm>
          <a:prstGeom prst="rect">
            <a:avLst/>
          </a:prstGeom>
          <a:ln w="12700">
            <a:solidFill>
              <a:srgbClr val="000000"/>
            </a:solidFill>
            <a:miter lim="400000"/>
          </a:ln>
        </p:spPr>
      </p:pic>
      <p:sp>
        <p:nvSpPr>
          <p:cNvPr id="295" name="It isn’t easy"/>
          <p:cNvSpPr txBox="1">
            <a:spLocks noGrp="1"/>
          </p:cNvSpPr>
          <p:nvPr>
            <p:ph type="title"/>
          </p:nvPr>
        </p:nvSpPr>
        <p:spPr>
          <a:prstGeom prst="rect">
            <a:avLst/>
          </a:prstGeom>
        </p:spPr>
        <p:txBody>
          <a:bodyPr/>
          <a:lstStyle>
            <a:lvl1pPr>
              <a:defRPr>
                <a:solidFill>
                  <a:srgbClr val="F22300"/>
                </a:solidFill>
              </a:defRPr>
            </a:lvl1pPr>
          </a:lstStyle>
          <a:p>
            <a:r>
              <a:t>It isn’t easy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MAF PNG mountain strip 2.jpg" descr="MAF PNG mountain strip 2.jpg"/>
          <p:cNvPicPr>
            <a:picLocks noChangeAspect="1"/>
          </p:cNvPicPr>
          <p:nvPr/>
        </p:nvPicPr>
        <p:blipFill>
          <a:blip r:embed="rId3">
            <a:extLst/>
          </a:blip>
          <a:stretch>
            <a:fillRect/>
          </a:stretch>
        </p:blipFill>
        <p:spPr>
          <a:xfrm>
            <a:off x="444500" y="1206500"/>
            <a:ext cx="11010900" cy="7493000"/>
          </a:xfrm>
          <a:prstGeom prst="rect">
            <a:avLst/>
          </a:prstGeom>
          <a:ln w="12700">
            <a:solidFill>
              <a:srgbClr val="000000"/>
            </a:solidFill>
            <a:miter lim="400000"/>
          </a:ln>
        </p:spPr>
      </p:pic>
      <p:sp>
        <p:nvSpPr>
          <p:cNvPr id="298" name="It isn’t easy"/>
          <p:cNvSpPr txBox="1">
            <a:spLocks noGrp="1"/>
          </p:cNvSpPr>
          <p:nvPr>
            <p:ph type="title"/>
          </p:nvPr>
        </p:nvSpPr>
        <p:spPr>
          <a:prstGeom prst="rect">
            <a:avLst/>
          </a:prstGeom>
        </p:spPr>
        <p:txBody>
          <a:bodyPr/>
          <a:lstStyle>
            <a:lvl1pPr>
              <a:defRPr>
                <a:solidFill>
                  <a:srgbClr val="F22300"/>
                </a:solidFill>
              </a:defRPr>
            </a:lvl1pPr>
          </a:lstStyle>
          <a:p>
            <a:r>
              <a:t>It isn’t easy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MAF PNG mountain strip 3.jpg" descr="MAF PNG mountain strip 3.jpg"/>
          <p:cNvPicPr>
            <a:picLocks noChangeAspect="1"/>
          </p:cNvPicPr>
          <p:nvPr/>
        </p:nvPicPr>
        <p:blipFill>
          <a:blip r:embed="rId3">
            <a:extLst/>
          </a:blip>
          <a:stretch>
            <a:fillRect/>
          </a:stretch>
        </p:blipFill>
        <p:spPr>
          <a:xfrm>
            <a:off x="444500" y="1206500"/>
            <a:ext cx="11188700" cy="7493000"/>
          </a:xfrm>
          <a:prstGeom prst="rect">
            <a:avLst/>
          </a:prstGeom>
          <a:ln w="12700">
            <a:solidFill>
              <a:srgbClr val="000000"/>
            </a:solidFill>
            <a:miter lim="400000"/>
          </a:ln>
        </p:spPr>
      </p:pic>
      <p:sp>
        <p:nvSpPr>
          <p:cNvPr id="301" name="It isn’t easy"/>
          <p:cNvSpPr txBox="1">
            <a:spLocks noGrp="1"/>
          </p:cNvSpPr>
          <p:nvPr>
            <p:ph type="title"/>
          </p:nvPr>
        </p:nvSpPr>
        <p:spPr>
          <a:prstGeom prst="rect">
            <a:avLst/>
          </a:prstGeom>
        </p:spPr>
        <p:txBody>
          <a:bodyPr/>
          <a:lstStyle>
            <a:lvl1pPr>
              <a:defRPr>
                <a:solidFill>
                  <a:srgbClr val="F22300"/>
                </a:solidFill>
              </a:defRPr>
            </a:lvl1pPr>
          </a:lstStyle>
          <a:p>
            <a:r>
              <a:t>It isn’t easy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Kodiak nosewheel bogged down Leer, South Sudan.jpg" descr="Kodiak nosewheel bogged down Leer, South Sudan.jpg"/>
          <p:cNvPicPr>
            <a:picLocks noChangeAspect="1"/>
          </p:cNvPicPr>
          <p:nvPr/>
        </p:nvPicPr>
        <p:blipFill>
          <a:blip r:embed="rId3">
            <a:extLst/>
          </a:blip>
          <a:srcRect l="19" r="365"/>
          <a:stretch>
            <a:fillRect/>
          </a:stretch>
        </p:blipFill>
        <p:spPr>
          <a:xfrm>
            <a:off x="444500" y="1206500"/>
            <a:ext cx="9867900" cy="7493000"/>
          </a:xfrm>
          <a:prstGeom prst="rect">
            <a:avLst/>
          </a:prstGeom>
          <a:ln w="12700">
            <a:solidFill>
              <a:srgbClr val="000000"/>
            </a:solidFill>
            <a:miter lim="400000"/>
          </a:ln>
        </p:spPr>
      </p:pic>
      <p:sp>
        <p:nvSpPr>
          <p:cNvPr id="304" name="It isn’t easy"/>
          <p:cNvSpPr txBox="1">
            <a:spLocks noGrp="1"/>
          </p:cNvSpPr>
          <p:nvPr>
            <p:ph type="title"/>
          </p:nvPr>
        </p:nvSpPr>
        <p:spPr>
          <a:prstGeom prst="rect">
            <a:avLst/>
          </a:prstGeom>
        </p:spPr>
        <p:txBody>
          <a:bodyPr/>
          <a:lstStyle>
            <a:lvl1pPr>
              <a:defRPr>
                <a:solidFill>
                  <a:srgbClr val="F22300"/>
                </a:solidFill>
              </a:defRPr>
            </a:lvl1pPr>
          </a:lstStyle>
          <a:p>
            <a:r>
              <a:t>It isn’t easy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And there can always be surprises!"/>
          <p:cNvSpPr txBox="1">
            <a:spLocks noGrp="1"/>
          </p:cNvSpPr>
          <p:nvPr>
            <p:ph type="title"/>
          </p:nvPr>
        </p:nvSpPr>
        <p:spPr>
          <a:prstGeom prst="rect">
            <a:avLst/>
          </a:prstGeom>
        </p:spPr>
        <p:txBody>
          <a:bodyPr/>
          <a:lstStyle>
            <a:lvl1pPr>
              <a:defRPr>
                <a:solidFill>
                  <a:srgbClr val="EB0000"/>
                </a:solidFill>
              </a:defRPr>
            </a:lvl1pPr>
          </a:lstStyle>
          <a:p>
            <a:r>
              <a:t>And there can always be surprises!</a:t>
            </a:r>
          </a:p>
        </p:txBody>
      </p:sp>
      <p:pic>
        <p:nvPicPr>
          <p:cNvPr id="307" name="MAF waterspout Entebbe.jpg" descr="MAF waterspout Entebbe.jpg"/>
          <p:cNvPicPr>
            <a:picLocks noChangeAspect="1"/>
          </p:cNvPicPr>
          <p:nvPr/>
        </p:nvPicPr>
        <p:blipFill>
          <a:blip r:embed="rId2">
            <a:extLst/>
          </a:blip>
          <a:stretch>
            <a:fillRect/>
          </a:stretch>
        </p:blipFill>
        <p:spPr>
          <a:xfrm>
            <a:off x="444500" y="1206500"/>
            <a:ext cx="11214100" cy="7493000"/>
          </a:xfrm>
          <a:prstGeom prst="rect">
            <a:avLst/>
          </a:prstGeom>
          <a:ln w="12700">
            <a:solidFill>
              <a:srgbClr val="000000"/>
            </a:solidFill>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But we are always welcome..."/>
          <p:cNvSpPr txBox="1">
            <a:spLocks noGrp="1"/>
          </p:cNvSpPr>
          <p:nvPr>
            <p:ph type="title"/>
          </p:nvPr>
        </p:nvSpPr>
        <p:spPr>
          <a:prstGeom prst="rect">
            <a:avLst/>
          </a:prstGeom>
        </p:spPr>
        <p:txBody>
          <a:bodyPr/>
          <a:lstStyle>
            <a:lvl1pPr>
              <a:defRPr>
                <a:solidFill>
                  <a:srgbClr val="EB0000"/>
                </a:solidFill>
              </a:defRPr>
            </a:lvl1pPr>
          </a:lstStyle>
          <a:p>
            <a:r>
              <a:t>But we are always welcome...</a:t>
            </a:r>
          </a:p>
        </p:txBody>
      </p:sp>
      <p:pic>
        <p:nvPicPr>
          <p:cNvPr id="310" name="MAF Caravan welcome.jpg" descr="MAF Caravan welcome.jpg"/>
          <p:cNvPicPr>
            <a:picLocks noChangeAspect="1"/>
          </p:cNvPicPr>
          <p:nvPr/>
        </p:nvPicPr>
        <p:blipFill>
          <a:blip r:embed="rId2">
            <a:extLst/>
          </a:blip>
          <a:srcRect l="1900" t="1333" r="943" b="3185"/>
          <a:stretch>
            <a:fillRect/>
          </a:stretch>
        </p:blipFill>
        <p:spPr>
          <a:xfrm>
            <a:off x="444500" y="1211341"/>
            <a:ext cx="10325252" cy="7620001"/>
          </a:xfrm>
          <a:prstGeom prst="rect">
            <a:avLst/>
          </a:prstGeom>
          <a:ln w="12700">
            <a:solidFill>
              <a:srgbClr val="000000"/>
            </a:solidFill>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E8BF-CFFE-2548-B254-73AD8355FA1F}"/>
              </a:ext>
            </a:extLst>
          </p:cNvPr>
          <p:cNvSpPr>
            <a:spLocks noGrp="1"/>
          </p:cNvSpPr>
          <p:nvPr>
            <p:ph type="title"/>
          </p:nvPr>
        </p:nvSpPr>
        <p:spPr/>
        <p:txBody>
          <a:bodyPr/>
          <a:lstStyle/>
          <a:p>
            <a:r>
              <a:rPr lang="en-US" dirty="0"/>
              <a:t>Prayers</a:t>
            </a:r>
          </a:p>
        </p:txBody>
      </p:sp>
      <p:pic>
        <p:nvPicPr>
          <p:cNvPr id="4" name="Picture 3">
            <a:extLst>
              <a:ext uri="{FF2B5EF4-FFF2-40B4-BE49-F238E27FC236}">
                <a16:creationId xmlns:a16="http://schemas.microsoft.com/office/drawing/2014/main" id="{A95225B2-C65E-3347-BC5E-8907D4D06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6195"/>
            <a:ext cx="13004800" cy="7197847"/>
          </a:xfrm>
          <a:prstGeom prst="rect">
            <a:avLst/>
          </a:prstGeom>
        </p:spPr>
      </p:pic>
    </p:spTree>
    <p:extLst>
      <p:ext uri="{BB962C8B-B14F-4D97-AF65-F5344CB8AC3E}">
        <p14:creationId xmlns:p14="http://schemas.microsoft.com/office/powerpoint/2010/main" val="2087873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A typical day’s flying in South Sudan"/>
          <p:cNvSpPr txBox="1">
            <a:spLocks noGrp="1"/>
          </p:cNvSpPr>
          <p:nvPr>
            <p:ph type="title"/>
          </p:nvPr>
        </p:nvSpPr>
        <p:spPr>
          <a:xfrm>
            <a:off x="444500" y="254000"/>
            <a:ext cx="12065000" cy="952500"/>
          </a:xfrm>
          <a:prstGeom prst="rect">
            <a:avLst/>
          </a:prstGeom>
        </p:spPr>
        <p:txBody>
          <a:bodyPr/>
          <a:lstStyle>
            <a:lvl1pPr algn="l">
              <a:defRPr sz="3600">
                <a:solidFill>
                  <a:srgbClr val="EB0000"/>
                </a:solidFill>
                <a:latin typeface="+mj-lt"/>
                <a:ea typeface="+mj-ea"/>
                <a:cs typeface="+mj-cs"/>
                <a:sym typeface="Arial Black"/>
              </a:defRPr>
            </a:lvl1pPr>
          </a:lstStyle>
          <a:p>
            <a:r>
              <a:t>A typical day’s flying in South Sudan</a:t>
            </a:r>
          </a:p>
        </p:txBody>
      </p:sp>
      <p:pic>
        <p:nvPicPr>
          <p:cNvPr id="316" name="droppedImage.pdf" descr="droppedImage.pdf"/>
          <p:cNvPicPr>
            <a:picLocks noChangeAspect="1"/>
          </p:cNvPicPr>
          <p:nvPr/>
        </p:nvPicPr>
        <p:blipFill>
          <a:blip r:embed="rId2">
            <a:extLst/>
          </a:blip>
          <a:srcRect l="3057" t="1978" r="2203" b="1182"/>
          <a:stretch>
            <a:fillRect/>
          </a:stretch>
        </p:blipFill>
        <p:spPr>
          <a:xfrm>
            <a:off x="445360" y="1206500"/>
            <a:ext cx="9244433" cy="7264400"/>
          </a:xfrm>
          <a:prstGeom prst="rect">
            <a:avLst/>
          </a:prstGeom>
          <a:ln w="12700">
            <a:solidFill>
              <a:srgbClr val="000000"/>
            </a:solidFill>
            <a:miter lim="400000"/>
          </a:ln>
        </p:spPr>
      </p:pic>
      <p:sp>
        <p:nvSpPr>
          <p:cNvPr id="317" name="Lokichoggio"/>
          <p:cNvSpPr/>
          <p:nvPr/>
        </p:nvSpPr>
        <p:spPr>
          <a:xfrm>
            <a:off x="8102600" y="7226300"/>
            <a:ext cx="1498600" cy="1143000"/>
          </a:xfrm>
          <a:prstGeom prst="ellipse">
            <a:avLst/>
          </a:prstGeom>
          <a:solidFill>
            <a:srgbClr val="FFFB00"/>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defRPr sz="1800">
                <a:latin typeface="Arial"/>
                <a:ea typeface="Arial"/>
                <a:cs typeface="Arial"/>
                <a:sym typeface="Arial"/>
              </a:defRPr>
            </a:pPr>
            <a:endParaRPr/>
          </a:p>
          <a:p>
            <a:pPr>
              <a:spcBef>
                <a:spcPts val="1200"/>
              </a:spcBef>
              <a:defRPr sz="1800">
                <a:latin typeface="Arial"/>
                <a:ea typeface="Arial"/>
                <a:cs typeface="Arial"/>
                <a:sym typeface="Arial"/>
              </a:defRPr>
            </a:pPr>
            <a:r>
              <a:t>Lokichoggio</a:t>
            </a:r>
          </a:p>
        </p:txBody>
      </p:sp>
      <p:sp>
        <p:nvSpPr>
          <p:cNvPr id="318" name="Star"/>
          <p:cNvSpPr/>
          <p:nvPr/>
        </p:nvSpPr>
        <p:spPr>
          <a:xfrm>
            <a:off x="8276091" y="7391400"/>
            <a:ext cx="326118" cy="310157"/>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19" name="Arrow"/>
          <p:cNvSpPr/>
          <p:nvPr/>
        </p:nvSpPr>
        <p:spPr>
          <a:xfrm rot="14865818">
            <a:off x="6435130" y="5975879"/>
            <a:ext cx="27813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0" name="Star"/>
          <p:cNvSpPr/>
          <p:nvPr/>
        </p:nvSpPr>
        <p:spPr>
          <a:xfrm>
            <a:off x="7069591" y="4546600"/>
            <a:ext cx="326118" cy="310156"/>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1" name="Arrow"/>
          <p:cNvSpPr/>
          <p:nvPr/>
        </p:nvSpPr>
        <p:spPr>
          <a:xfrm rot="10905818">
            <a:off x="3662536" y="4478445"/>
            <a:ext cx="33655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2" name="Star"/>
          <p:cNvSpPr/>
          <p:nvPr/>
        </p:nvSpPr>
        <p:spPr>
          <a:xfrm>
            <a:off x="3348491" y="4406900"/>
            <a:ext cx="326118" cy="310156"/>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3" name="Star"/>
          <p:cNvSpPr/>
          <p:nvPr/>
        </p:nvSpPr>
        <p:spPr>
          <a:xfrm>
            <a:off x="5888491" y="6604000"/>
            <a:ext cx="326118" cy="310157"/>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4" name="Star"/>
          <p:cNvSpPr/>
          <p:nvPr/>
        </p:nvSpPr>
        <p:spPr>
          <a:xfrm>
            <a:off x="4529591" y="5295900"/>
            <a:ext cx="326118" cy="310156"/>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5" name="Star"/>
          <p:cNvSpPr/>
          <p:nvPr/>
        </p:nvSpPr>
        <p:spPr>
          <a:xfrm>
            <a:off x="6040891" y="3035300"/>
            <a:ext cx="326118" cy="310156"/>
          </a:xfrm>
          <a:prstGeom prst="star5">
            <a:avLst>
              <a:gd name="adj" fmla="val 19098"/>
              <a:gd name="hf" fmla="val 105146"/>
              <a:gd name="vf" fmla="val 110557"/>
            </a:avLst>
          </a:prstGeom>
          <a:solidFill>
            <a:srgbClr val="FF26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6" name="Arrow"/>
          <p:cNvSpPr/>
          <p:nvPr/>
        </p:nvSpPr>
        <p:spPr>
          <a:xfrm rot="19920000">
            <a:off x="3550400" y="3696075"/>
            <a:ext cx="27051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7" name="Arrow"/>
          <p:cNvSpPr/>
          <p:nvPr/>
        </p:nvSpPr>
        <p:spPr>
          <a:xfrm rot="7425818">
            <a:off x="4188296" y="4222204"/>
            <a:ext cx="24511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8" name="Arrow"/>
          <p:cNvSpPr/>
          <p:nvPr/>
        </p:nvSpPr>
        <p:spPr>
          <a:xfrm rot="2565817">
            <a:off x="4601295" y="5994006"/>
            <a:ext cx="15875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29" name="Arrow"/>
          <p:cNvSpPr/>
          <p:nvPr/>
        </p:nvSpPr>
        <p:spPr>
          <a:xfrm rot="1125817">
            <a:off x="6119879" y="6996126"/>
            <a:ext cx="2209801" cy="330201"/>
          </a:xfrm>
          <a:prstGeom prst="rightArrow">
            <a:avLst>
              <a:gd name="adj1" fmla="val 38889"/>
              <a:gd name="adj2" fmla="val 200000"/>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30" name="Arrow"/>
          <p:cNvSpPr/>
          <p:nvPr/>
        </p:nvSpPr>
        <p:spPr>
          <a:xfrm rot="11940000">
            <a:off x="9523979" y="8139102"/>
            <a:ext cx="2578101" cy="596901"/>
          </a:xfrm>
          <a:prstGeom prst="rightArrow">
            <a:avLst>
              <a:gd name="adj1" fmla="val 38889"/>
              <a:gd name="adj2" fmla="val 110638"/>
            </a:avLst>
          </a:prstGeom>
          <a:solidFill>
            <a:srgbClr val="FFFB00"/>
          </a:solidFill>
          <a:ln w="127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31" name="1,000 nautical miles.…"/>
          <p:cNvSpPr txBox="1"/>
          <p:nvPr/>
        </p:nvSpPr>
        <p:spPr>
          <a:xfrm>
            <a:off x="9702800" y="1206500"/>
            <a:ext cx="3517900" cy="6591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defTabSz="457200">
              <a:spcBef>
                <a:spcPts val="2400"/>
              </a:spcBef>
              <a:buSzPct val="100000"/>
              <a:buBlip>
                <a:blip r:embed="rId3"/>
              </a:buBlip>
              <a:defRPr sz="3600" b="1">
                <a:solidFill>
                  <a:srgbClr val="01178B"/>
                </a:solidFill>
                <a:latin typeface="Helvetica Neue"/>
                <a:ea typeface="Helvetica Neue"/>
                <a:cs typeface="Helvetica Neue"/>
                <a:sym typeface="Helvetica Neue"/>
              </a:defRPr>
            </a:pPr>
            <a:r>
              <a:t>1,000 nautical miles.</a:t>
            </a:r>
          </a:p>
          <a:p>
            <a:pPr marL="444500" indent="-444500" algn="l" defTabSz="457200">
              <a:spcBef>
                <a:spcPts val="2400"/>
              </a:spcBef>
              <a:buSzPct val="100000"/>
              <a:buBlip>
                <a:blip r:embed="rId3"/>
              </a:buBlip>
              <a:defRPr sz="3600" b="1">
                <a:solidFill>
                  <a:srgbClr val="01178B"/>
                </a:solidFill>
                <a:latin typeface="Helvetica Neue"/>
                <a:ea typeface="Helvetica Neue"/>
                <a:cs typeface="Helvetica Neue"/>
                <a:sym typeface="Helvetica Neue"/>
              </a:defRPr>
            </a:pPr>
            <a:r>
              <a:t>Six destinations.</a:t>
            </a:r>
          </a:p>
          <a:p>
            <a:pPr marL="444500" indent="-444500" algn="l" defTabSz="457200">
              <a:spcBef>
                <a:spcPts val="2400"/>
              </a:spcBef>
              <a:buSzPct val="100000"/>
              <a:buBlip>
                <a:blip r:embed="rId3"/>
              </a:buBlip>
              <a:defRPr sz="3600" b="1">
                <a:solidFill>
                  <a:srgbClr val="01178B"/>
                </a:solidFill>
                <a:latin typeface="Helvetica Neue"/>
                <a:ea typeface="Helvetica Neue"/>
                <a:cs typeface="Helvetica Neue"/>
                <a:sym typeface="Helvetica Neue"/>
              </a:defRPr>
            </a:pPr>
            <a:r>
              <a:t>7 hours’ flying.</a:t>
            </a:r>
          </a:p>
          <a:p>
            <a:pPr marL="444500" indent="-444500" algn="l" defTabSz="457200">
              <a:spcBef>
                <a:spcPts val="2400"/>
              </a:spcBef>
              <a:buSzPct val="100000"/>
              <a:buBlip>
                <a:blip r:embed="rId3"/>
              </a:buBlip>
              <a:defRPr sz="3600" b="1">
                <a:solidFill>
                  <a:srgbClr val="01178B"/>
                </a:solidFill>
                <a:latin typeface="Helvetica Neue"/>
                <a:ea typeface="Helvetica Neue"/>
                <a:cs typeface="Helvetica Neue"/>
                <a:sym typeface="Helvetica Neue"/>
              </a:defRPr>
            </a:pPr>
            <a:r>
              <a:t>And an 11-hour duty day...</a:t>
            </a:r>
          </a:p>
        </p:txBody>
      </p:sp>
      <p:pic>
        <p:nvPicPr>
          <p:cNvPr id="332" name="MAF logo text, Flying for Life, clear.png" descr="MAF logo text, Flying for Life, clear.png"/>
          <p:cNvPicPr>
            <a:picLocks noChangeAspect="1"/>
          </p:cNvPicPr>
          <p:nvPr/>
        </p:nvPicPr>
        <p:blipFill>
          <a:blip r:embed="rId4">
            <a:extLst/>
          </a:blip>
          <a:srcRect l="13342" t="37296" r="14108" b="44982"/>
          <a:stretch>
            <a:fillRect/>
          </a:stretch>
        </p:blipFill>
        <p:spPr>
          <a:xfrm>
            <a:off x="571500" y="9099331"/>
            <a:ext cx="1879600" cy="324070"/>
          </a:xfrm>
          <a:prstGeom prst="rect">
            <a:avLst/>
          </a:prstGeom>
          <a:ln w="12700">
            <a:miter lim="400000"/>
          </a:ln>
        </p:spPr>
      </p:pic>
      <p:sp>
        <p:nvSpPr>
          <p:cNvPr id="333" name="...and all this in temperatures up to 40ºC."/>
          <p:cNvSpPr txBox="1"/>
          <p:nvPr/>
        </p:nvSpPr>
        <p:spPr>
          <a:xfrm>
            <a:off x="2540000" y="8686800"/>
            <a:ext cx="9525000"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44500" indent="-444500" algn="l" defTabSz="457200">
              <a:spcBef>
                <a:spcPts val="2400"/>
              </a:spcBef>
              <a:buSzPct val="100000"/>
              <a:buBlip>
                <a:blip r:embed="rId3"/>
              </a:buBlip>
              <a:defRPr sz="3600" b="1">
                <a:solidFill>
                  <a:srgbClr val="000091"/>
                </a:solidFill>
                <a:latin typeface="Helvetica Neue"/>
                <a:ea typeface="Helvetica Neue"/>
                <a:cs typeface="Helvetica Neue"/>
                <a:sym typeface="Helvetica Neue"/>
              </a:defRPr>
            </a:lvl1pPr>
          </a:lstStyle>
          <a:p>
            <a:r>
              <a:t>...and all this in temperatures up to 40ºC.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4" nodeType="clickEffect">
                                  <p:stCondLst>
                                    <p:cond delay="0"/>
                                  </p:stCondLst>
                                  <p:iterate>
                                    <p:tmAbs val="0"/>
                                  </p:iterate>
                                  <p:childTnLst>
                                    <p:set>
                                      <p:cBhvr>
                                        <p:cTn id="16" fill="hold"/>
                                        <p:tgtEl>
                                          <p:spTgt spid="319"/>
                                        </p:tgtEl>
                                        <p:attrNameLst>
                                          <p:attrName>style.visibility</p:attrName>
                                        </p:attrNameLst>
                                      </p:cBhvr>
                                      <p:to>
                                        <p:strVal val="visible"/>
                                      </p:to>
                                    </p:set>
                                    <p:animEffect transition="in" filter="wipe(down)">
                                      <p:cBhvr>
                                        <p:cTn id="17" dur="800"/>
                                        <p:tgtEl>
                                          <p:spTgt spid="319"/>
                                        </p:tgtEl>
                                      </p:cBhvr>
                                    </p:animEffect>
                                  </p:childTnLst>
                                </p:cTn>
                              </p:par>
                            </p:childTnLst>
                          </p:cTn>
                        </p:par>
                        <p:par>
                          <p:cTn id="18" fill="hold">
                            <p:stCondLst>
                              <p:cond delay="800"/>
                            </p:stCondLst>
                            <p:childTnLst>
                              <p:par>
                                <p:cTn id="19" presetID="1" presetClass="entr" presetSubtype="0" fill="hold" grpId="5" nodeType="afterEffect">
                                  <p:stCondLst>
                                    <p:cond delay="0"/>
                                  </p:stCondLst>
                                  <p:iterate>
                                    <p:tmAbs val="0"/>
                                  </p:iterate>
                                  <p:childTnLst>
                                    <p:set>
                                      <p:cBhvr>
                                        <p:cTn id="20" fill="hold"/>
                                        <p:tgtEl>
                                          <p:spTgt spid="320"/>
                                        </p:tgtEl>
                                        <p:attrNameLst>
                                          <p:attrName>style.visibility</p:attrName>
                                        </p:attrNameLst>
                                      </p:cBhvr>
                                      <p:to>
                                        <p:strVal val="visible"/>
                                      </p:to>
                                    </p:set>
                                  </p:childTnLst>
                                </p:cTn>
                              </p:par>
                            </p:childTnLst>
                          </p:cTn>
                        </p:par>
                        <p:par>
                          <p:cTn id="21" fill="hold">
                            <p:stCondLst>
                              <p:cond delay="800"/>
                            </p:stCondLst>
                            <p:childTnLst>
                              <p:par>
                                <p:cTn id="22" presetID="22" presetClass="entr" presetSubtype="2" fill="hold" grpId="6" nodeType="afterEffect">
                                  <p:stCondLst>
                                    <p:cond delay="700"/>
                                  </p:stCondLst>
                                  <p:iterate>
                                    <p:tmAbs val="0"/>
                                  </p:iterate>
                                  <p:childTnLst>
                                    <p:set>
                                      <p:cBhvr>
                                        <p:cTn id="23" fill="hold"/>
                                        <p:tgtEl>
                                          <p:spTgt spid="321"/>
                                        </p:tgtEl>
                                        <p:attrNameLst>
                                          <p:attrName>style.visibility</p:attrName>
                                        </p:attrNameLst>
                                      </p:cBhvr>
                                      <p:to>
                                        <p:strVal val="visible"/>
                                      </p:to>
                                    </p:set>
                                    <p:animEffect transition="in" filter="wipe(right)">
                                      <p:cBhvr>
                                        <p:cTn id="24" dur="800"/>
                                        <p:tgtEl>
                                          <p:spTgt spid="321"/>
                                        </p:tgtEl>
                                      </p:cBhvr>
                                    </p:animEffect>
                                  </p:childTnLst>
                                </p:cTn>
                              </p:par>
                            </p:childTnLst>
                          </p:cTn>
                        </p:par>
                        <p:par>
                          <p:cTn id="25" fill="hold">
                            <p:stCondLst>
                              <p:cond delay="2300"/>
                            </p:stCondLst>
                            <p:childTnLst>
                              <p:par>
                                <p:cTn id="26" presetID="1" presetClass="entr" presetSubtype="0" fill="hold" grpId="7" nodeType="afterEffect">
                                  <p:stCondLst>
                                    <p:cond delay="0"/>
                                  </p:stCondLst>
                                  <p:iterate>
                                    <p:tmAbs val="0"/>
                                  </p:iterate>
                                  <p:childTnLst>
                                    <p:set>
                                      <p:cBhvr>
                                        <p:cTn id="27" fill="hold"/>
                                        <p:tgtEl>
                                          <p:spTgt spid="322"/>
                                        </p:tgtEl>
                                        <p:attrNameLst>
                                          <p:attrName>style.visibility</p:attrName>
                                        </p:attrNameLst>
                                      </p:cBhvr>
                                      <p:to>
                                        <p:strVal val="visible"/>
                                      </p:to>
                                    </p:set>
                                  </p:childTnLst>
                                </p:cTn>
                              </p:par>
                            </p:childTnLst>
                          </p:cTn>
                        </p:par>
                        <p:par>
                          <p:cTn id="28" fill="hold">
                            <p:stCondLst>
                              <p:cond delay="2300"/>
                            </p:stCondLst>
                            <p:childTnLst>
                              <p:par>
                                <p:cTn id="29" presetID="22" presetClass="entr" presetSubtype="8" fill="hold" grpId="8" nodeType="afterEffect">
                                  <p:stCondLst>
                                    <p:cond delay="700"/>
                                  </p:stCondLst>
                                  <p:iterate>
                                    <p:tmAbs val="0"/>
                                  </p:iterate>
                                  <p:childTnLst>
                                    <p:set>
                                      <p:cBhvr>
                                        <p:cTn id="30" fill="hold"/>
                                        <p:tgtEl>
                                          <p:spTgt spid="326"/>
                                        </p:tgtEl>
                                        <p:attrNameLst>
                                          <p:attrName>style.visibility</p:attrName>
                                        </p:attrNameLst>
                                      </p:cBhvr>
                                      <p:to>
                                        <p:strVal val="visible"/>
                                      </p:to>
                                    </p:set>
                                    <p:animEffect transition="in" filter="wipe(left)">
                                      <p:cBhvr>
                                        <p:cTn id="31" dur="800"/>
                                        <p:tgtEl>
                                          <p:spTgt spid="326"/>
                                        </p:tgtEl>
                                      </p:cBhvr>
                                    </p:animEffect>
                                  </p:childTnLst>
                                </p:cTn>
                              </p:par>
                            </p:childTnLst>
                          </p:cTn>
                        </p:par>
                        <p:par>
                          <p:cTn id="32" fill="hold">
                            <p:stCondLst>
                              <p:cond delay="3800"/>
                            </p:stCondLst>
                            <p:childTnLst>
                              <p:par>
                                <p:cTn id="33" presetID="1" presetClass="entr" presetSubtype="0" fill="hold" grpId="9" nodeType="afterEffect">
                                  <p:stCondLst>
                                    <p:cond delay="0"/>
                                  </p:stCondLst>
                                  <p:iterate>
                                    <p:tmAbs val="0"/>
                                  </p:iterate>
                                  <p:childTnLst>
                                    <p:set>
                                      <p:cBhvr>
                                        <p:cTn id="34" fill="hold"/>
                                        <p:tgtEl>
                                          <p:spTgt spid="325"/>
                                        </p:tgtEl>
                                        <p:attrNameLst>
                                          <p:attrName>style.visibility</p:attrName>
                                        </p:attrNameLst>
                                      </p:cBhvr>
                                      <p:to>
                                        <p:strVal val="visible"/>
                                      </p:to>
                                    </p:set>
                                  </p:childTnLst>
                                </p:cTn>
                              </p:par>
                            </p:childTnLst>
                          </p:cTn>
                        </p:par>
                        <p:par>
                          <p:cTn id="35" fill="hold">
                            <p:stCondLst>
                              <p:cond delay="3800"/>
                            </p:stCondLst>
                            <p:childTnLst>
                              <p:par>
                                <p:cTn id="36" presetID="22" presetClass="entr" presetSubtype="1" fill="hold" grpId="10" nodeType="afterEffect">
                                  <p:stCondLst>
                                    <p:cond delay="700"/>
                                  </p:stCondLst>
                                  <p:iterate>
                                    <p:tmAbs val="0"/>
                                  </p:iterate>
                                  <p:childTnLst>
                                    <p:set>
                                      <p:cBhvr>
                                        <p:cTn id="37" fill="hold"/>
                                        <p:tgtEl>
                                          <p:spTgt spid="327"/>
                                        </p:tgtEl>
                                        <p:attrNameLst>
                                          <p:attrName>style.visibility</p:attrName>
                                        </p:attrNameLst>
                                      </p:cBhvr>
                                      <p:to>
                                        <p:strVal val="visible"/>
                                      </p:to>
                                    </p:set>
                                    <p:animEffect transition="in" filter="wipe(up)">
                                      <p:cBhvr>
                                        <p:cTn id="38" dur="800"/>
                                        <p:tgtEl>
                                          <p:spTgt spid="327"/>
                                        </p:tgtEl>
                                      </p:cBhvr>
                                    </p:animEffect>
                                  </p:childTnLst>
                                </p:cTn>
                              </p:par>
                            </p:childTnLst>
                          </p:cTn>
                        </p:par>
                        <p:par>
                          <p:cTn id="39" fill="hold">
                            <p:stCondLst>
                              <p:cond delay="5300"/>
                            </p:stCondLst>
                            <p:childTnLst>
                              <p:par>
                                <p:cTn id="40" presetID="1" presetClass="entr" presetSubtype="0" fill="hold" grpId="11" nodeType="afterEffect">
                                  <p:stCondLst>
                                    <p:cond delay="0"/>
                                  </p:stCondLst>
                                  <p:iterate>
                                    <p:tmAbs val="0"/>
                                  </p:iterate>
                                  <p:childTnLst>
                                    <p:set>
                                      <p:cBhvr>
                                        <p:cTn id="41" fill="hold"/>
                                        <p:tgtEl>
                                          <p:spTgt spid="324"/>
                                        </p:tgtEl>
                                        <p:attrNameLst>
                                          <p:attrName>style.visibility</p:attrName>
                                        </p:attrNameLst>
                                      </p:cBhvr>
                                      <p:to>
                                        <p:strVal val="visible"/>
                                      </p:to>
                                    </p:set>
                                  </p:childTnLst>
                                </p:cTn>
                              </p:par>
                            </p:childTnLst>
                          </p:cTn>
                        </p:par>
                        <p:par>
                          <p:cTn id="42" fill="hold">
                            <p:stCondLst>
                              <p:cond delay="5300"/>
                            </p:stCondLst>
                            <p:childTnLst>
                              <p:par>
                                <p:cTn id="43" presetID="22" presetClass="entr" presetSubtype="8" fill="hold" grpId="12" nodeType="afterEffect">
                                  <p:stCondLst>
                                    <p:cond delay="700"/>
                                  </p:stCondLst>
                                  <p:iterate>
                                    <p:tmAbs val="0"/>
                                  </p:iterate>
                                  <p:childTnLst>
                                    <p:set>
                                      <p:cBhvr>
                                        <p:cTn id="44" fill="hold"/>
                                        <p:tgtEl>
                                          <p:spTgt spid="328"/>
                                        </p:tgtEl>
                                        <p:attrNameLst>
                                          <p:attrName>style.visibility</p:attrName>
                                        </p:attrNameLst>
                                      </p:cBhvr>
                                      <p:to>
                                        <p:strVal val="visible"/>
                                      </p:to>
                                    </p:set>
                                    <p:animEffect transition="in" filter="wipe(left)">
                                      <p:cBhvr>
                                        <p:cTn id="45" dur="800"/>
                                        <p:tgtEl>
                                          <p:spTgt spid="328"/>
                                        </p:tgtEl>
                                      </p:cBhvr>
                                    </p:animEffect>
                                  </p:childTnLst>
                                </p:cTn>
                              </p:par>
                            </p:childTnLst>
                          </p:cTn>
                        </p:par>
                        <p:par>
                          <p:cTn id="46" fill="hold">
                            <p:stCondLst>
                              <p:cond delay="6800"/>
                            </p:stCondLst>
                            <p:childTnLst>
                              <p:par>
                                <p:cTn id="47" presetID="1" presetClass="entr" presetSubtype="0" fill="hold" grpId="13" nodeType="afterEffect">
                                  <p:stCondLst>
                                    <p:cond delay="0"/>
                                  </p:stCondLst>
                                  <p:iterate>
                                    <p:tmAbs val="0"/>
                                  </p:iterate>
                                  <p:childTnLst>
                                    <p:set>
                                      <p:cBhvr>
                                        <p:cTn id="48" fill="hold"/>
                                        <p:tgtEl>
                                          <p:spTgt spid="323"/>
                                        </p:tgtEl>
                                        <p:attrNameLst>
                                          <p:attrName>style.visibility</p:attrName>
                                        </p:attrNameLst>
                                      </p:cBhvr>
                                      <p:to>
                                        <p:strVal val="visible"/>
                                      </p:to>
                                    </p:set>
                                  </p:childTnLst>
                                </p:cTn>
                              </p:par>
                            </p:childTnLst>
                          </p:cTn>
                        </p:par>
                        <p:par>
                          <p:cTn id="49" fill="hold">
                            <p:stCondLst>
                              <p:cond delay="6800"/>
                            </p:stCondLst>
                            <p:childTnLst>
                              <p:par>
                                <p:cTn id="50" presetID="22" presetClass="entr" presetSubtype="8" fill="hold" grpId="14" nodeType="afterEffect">
                                  <p:stCondLst>
                                    <p:cond delay="700"/>
                                  </p:stCondLst>
                                  <p:iterate>
                                    <p:tmAbs val="0"/>
                                  </p:iterate>
                                  <p:childTnLst>
                                    <p:set>
                                      <p:cBhvr>
                                        <p:cTn id="51" fill="hold"/>
                                        <p:tgtEl>
                                          <p:spTgt spid="329"/>
                                        </p:tgtEl>
                                        <p:attrNameLst>
                                          <p:attrName>style.visibility</p:attrName>
                                        </p:attrNameLst>
                                      </p:cBhvr>
                                      <p:to>
                                        <p:strVal val="visible"/>
                                      </p:to>
                                    </p:set>
                                    <p:animEffect transition="in" filter="wipe(left)">
                                      <p:cBhvr>
                                        <p:cTn id="52" dur="800"/>
                                        <p:tgtEl>
                                          <p:spTgt spid="32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5" nodeType="clickEffect">
                                  <p:stCondLst>
                                    <p:cond delay="0"/>
                                  </p:stCondLst>
                                  <p:iterate>
                                    <p:tmAbs val="0"/>
                                  </p:iterate>
                                  <p:childTnLst>
                                    <p:set>
                                      <p:cBhvr>
                                        <p:cTn id="56" fill="hold"/>
                                        <p:tgtEl>
                                          <p:spTgt spid="331">
                                            <p:bg/>
                                          </p:spTgt>
                                        </p:tgtEl>
                                        <p:attrNameLst>
                                          <p:attrName>style.visibility</p:attrName>
                                        </p:attrNameLst>
                                      </p:cBhvr>
                                      <p:to>
                                        <p:strVal val="visible"/>
                                      </p:to>
                                    </p:set>
                                  </p:childTnLst>
                                </p:cTn>
                              </p:par>
                              <p:par>
                                <p:cTn id="57" presetID="1" presetClass="entr" presetSubtype="0" fill="hold" grpId="15" nodeType="withEffect">
                                  <p:stCondLst>
                                    <p:cond delay="0"/>
                                  </p:stCondLst>
                                  <p:iterate>
                                    <p:tmAbs val="0"/>
                                  </p:iterate>
                                  <p:childTnLst>
                                    <p:set>
                                      <p:cBhvr>
                                        <p:cTn id="58" fill="hold"/>
                                        <p:tgtEl>
                                          <p:spTgt spid="331">
                                            <p:txEl>
                                              <p:pRg st="0" end="0"/>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15" nodeType="afterEffect">
                                  <p:stCondLst>
                                    <p:cond delay="800"/>
                                  </p:stCondLst>
                                  <p:iterate>
                                    <p:tmAbs val="0"/>
                                  </p:iterate>
                                  <p:childTnLst>
                                    <p:set>
                                      <p:cBhvr>
                                        <p:cTn id="61" fill="hold"/>
                                        <p:tgtEl>
                                          <p:spTgt spid="331">
                                            <p:txEl>
                                              <p:pRg st="1" end="1"/>
                                            </p:txEl>
                                          </p:spTgt>
                                        </p:tgtEl>
                                        <p:attrNameLst>
                                          <p:attrName>style.visibility</p:attrName>
                                        </p:attrNameLst>
                                      </p:cBhvr>
                                      <p:to>
                                        <p:strVal val="visible"/>
                                      </p:to>
                                    </p:set>
                                  </p:childTnLst>
                                </p:cTn>
                              </p:par>
                            </p:childTnLst>
                          </p:cTn>
                        </p:par>
                        <p:par>
                          <p:cTn id="62" fill="hold">
                            <p:stCondLst>
                              <p:cond delay="800"/>
                            </p:stCondLst>
                            <p:childTnLst>
                              <p:par>
                                <p:cTn id="63" presetID="1" presetClass="entr" presetSubtype="0" fill="hold" grpId="15" nodeType="afterEffect">
                                  <p:stCondLst>
                                    <p:cond delay="800"/>
                                  </p:stCondLst>
                                  <p:iterate>
                                    <p:tmAbs val="0"/>
                                  </p:iterate>
                                  <p:childTnLst>
                                    <p:set>
                                      <p:cBhvr>
                                        <p:cTn id="64" fill="hold"/>
                                        <p:tgtEl>
                                          <p:spTgt spid="331">
                                            <p:txEl>
                                              <p:pRg st="2" end="2"/>
                                            </p:txEl>
                                          </p:spTgt>
                                        </p:tgtEl>
                                        <p:attrNameLst>
                                          <p:attrName>style.visibility</p:attrName>
                                        </p:attrNameLst>
                                      </p:cBhvr>
                                      <p:to>
                                        <p:strVal val="visible"/>
                                      </p:to>
                                    </p:set>
                                  </p:childTnLst>
                                </p:cTn>
                              </p:par>
                            </p:childTnLst>
                          </p:cTn>
                        </p:par>
                        <p:par>
                          <p:cTn id="65" fill="hold">
                            <p:stCondLst>
                              <p:cond delay="1600"/>
                            </p:stCondLst>
                            <p:childTnLst>
                              <p:par>
                                <p:cTn id="66" presetID="1" presetClass="entr" presetSubtype="0" fill="hold" grpId="15" nodeType="afterEffect">
                                  <p:stCondLst>
                                    <p:cond delay="800"/>
                                  </p:stCondLst>
                                  <p:iterate>
                                    <p:tmAbs val="0"/>
                                  </p:iterate>
                                  <p:childTnLst>
                                    <p:set>
                                      <p:cBhvr>
                                        <p:cTn id="67" fill="hold"/>
                                        <p:tgtEl>
                                          <p:spTgt spid="331">
                                            <p:txEl>
                                              <p:pRg st="3" end="3"/>
                                            </p:txEl>
                                          </p:spTgt>
                                        </p:tgtEl>
                                        <p:attrNameLst>
                                          <p:attrName>style.visibility</p:attrName>
                                        </p:attrNameLst>
                                      </p:cBhvr>
                                      <p:to>
                                        <p:strVal val="visible"/>
                                      </p:to>
                                    </p:set>
                                  </p:childTnLst>
                                </p:cTn>
                              </p:par>
                            </p:childTnLst>
                          </p:cTn>
                        </p:par>
                        <p:par>
                          <p:cTn id="68" fill="hold">
                            <p:stCondLst>
                              <p:cond delay="2400"/>
                            </p:stCondLst>
                            <p:childTnLst>
                              <p:par>
                                <p:cTn id="69" presetID="1" presetClass="entr" presetSubtype="0" fill="hold" grpId="16" nodeType="afterEffect">
                                  <p:stCondLst>
                                    <p:cond delay="800"/>
                                  </p:stCondLst>
                                  <p:iterate>
                                    <p:tmAbs val="0"/>
                                  </p:iterate>
                                  <p:childTnLst>
                                    <p:set>
                                      <p:cBhvr>
                                        <p:cTn id="70" fill="hold"/>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1" animBg="1" advAuto="0"/>
      <p:bldP spid="318" grpId="2" animBg="1" advAuto="0"/>
      <p:bldP spid="319" grpId="4" animBg="1" advAuto="0"/>
      <p:bldP spid="320" grpId="5" animBg="1" advAuto="0"/>
      <p:bldP spid="321" grpId="6" animBg="1" advAuto="0"/>
      <p:bldP spid="322" grpId="7" animBg="1" advAuto="0"/>
      <p:bldP spid="323" grpId="13" animBg="1" advAuto="0"/>
      <p:bldP spid="324" grpId="11" animBg="1" advAuto="0"/>
      <p:bldP spid="325" grpId="9" animBg="1" advAuto="0"/>
      <p:bldP spid="326" grpId="8" animBg="1" advAuto="0"/>
      <p:bldP spid="327" grpId="10" animBg="1" advAuto="0"/>
      <p:bldP spid="328" grpId="12" animBg="1" advAuto="0"/>
      <p:bldP spid="329" grpId="14" animBg="1" advAuto="0"/>
      <p:bldP spid="330" grpId="3" animBg="1" advAuto="0"/>
      <p:bldP spid="331" grpId="15" build="p" bldLvl="5" animBg="1" advAuto="0"/>
      <p:bldP spid="333" grpId="1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When life or health is at stake, MAF aircraft become air ambulances.…"/>
          <p:cNvSpPr txBox="1">
            <a:spLocks noGrp="1"/>
          </p:cNvSpPr>
          <p:nvPr>
            <p:ph type="body" sz="quarter" idx="1"/>
          </p:nvPr>
        </p:nvSpPr>
        <p:spPr>
          <a:xfrm>
            <a:off x="8382000" y="1200292"/>
            <a:ext cx="4495800" cy="5422901"/>
          </a:xfrm>
          <a:prstGeom prst="rect">
            <a:avLst/>
          </a:prstGeom>
        </p:spPr>
        <p:txBody>
          <a:bodyPr anchor="t"/>
          <a:lstStyle/>
          <a:p>
            <a:pPr>
              <a:buBlip>
                <a:blip r:embed="rId3"/>
              </a:buBlip>
              <a:defRPr sz="3200">
                <a:solidFill>
                  <a:srgbClr val="000091"/>
                </a:solidFill>
              </a:defRPr>
            </a:pPr>
            <a:r>
              <a:t>When life or health is at stake, MAF aircraft become air ambulances. </a:t>
            </a:r>
          </a:p>
          <a:p>
            <a:pPr>
              <a:buBlip>
                <a:blip r:embed="rId3"/>
              </a:buBlip>
              <a:defRPr sz="3200">
                <a:solidFill>
                  <a:srgbClr val="000091"/>
                </a:solidFill>
              </a:defRPr>
            </a:pPr>
            <a:r>
              <a:t>We do this without charge for people who cannot pay.</a:t>
            </a:r>
          </a:p>
        </p:txBody>
      </p:sp>
      <p:pic>
        <p:nvPicPr>
          <p:cNvPr id="344" name="MAF Woman on Stretcher.jpg" descr="MAF Woman on Stretcher.jpg"/>
          <p:cNvPicPr>
            <a:picLocks noChangeAspect="1"/>
          </p:cNvPicPr>
          <p:nvPr/>
        </p:nvPicPr>
        <p:blipFill>
          <a:blip r:embed="rId4">
            <a:extLst/>
          </a:blip>
          <a:stretch>
            <a:fillRect/>
          </a:stretch>
        </p:blipFill>
        <p:spPr>
          <a:xfrm>
            <a:off x="444500" y="1206500"/>
            <a:ext cx="7937500" cy="5960341"/>
          </a:xfrm>
          <a:prstGeom prst="rect">
            <a:avLst/>
          </a:prstGeom>
          <a:ln w="12700">
            <a:solidFill>
              <a:srgbClr val="000000"/>
            </a:solidFill>
            <a:miter lim="400000"/>
          </a:ln>
        </p:spPr>
      </p:pic>
      <p:sp>
        <p:nvSpPr>
          <p:cNvPr id="345" name="Who uses (or benefits from) MAF?"/>
          <p:cNvSpPr txBox="1">
            <a:spLocks noGrp="1"/>
          </p:cNvSpPr>
          <p:nvPr>
            <p:ph type="title"/>
          </p:nvPr>
        </p:nvSpPr>
        <p:spPr>
          <a:prstGeom prst="rect">
            <a:avLst/>
          </a:prstGeom>
        </p:spPr>
        <p:txBody>
          <a:bodyPr/>
          <a:lstStyle>
            <a:lvl1pPr>
              <a:defRPr>
                <a:solidFill>
                  <a:srgbClr val="EB0000"/>
                </a:solidFill>
              </a:defRPr>
            </a:lvl1pPr>
          </a:lstStyle>
          <a:p>
            <a:r>
              <a:rPr dirty="0"/>
              <a:t>MAF</a:t>
            </a:r>
            <a:r>
              <a:rPr lang="en-GB" dirty="0"/>
              <a:t>: so what</a:t>
            </a:r>
            <a:r>
              <a:rPr dirty="0"/>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astors in Tanzania can fly from one village to another in minutes, instead of having hours of rough driving.…"/>
          <p:cNvSpPr txBox="1">
            <a:spLocks noGrp="1"/>
          </p:cNvSpPr>
          <p:nvPr>
            <p:ph type="body" sz="half" idx="1"/>
          </p:nvPr>
        </p:nvSpPr>
        <p:spPr>
          <a:xfrm>
            <a:off x="8382000" y="1206500"/>
            <a:ext cx="4445000" cy="8054955"/>
          </a:xfrm>
          <a:prstGeom prst="rect">
            <a:avLst/>
          </a:prstGeom>
        </p:spPr>
        <p:txBody>
          <a:bodyPr anchor="t"/>
          <a:lstStyle/>
          <a:p>
            <a:pPr>
              <a:buBlip>
                <a:blip r:embed="rId3"/>
              </a:buBlip>
              <a:defRPr>
                <a:solidFill>
                  <a:srgbClr val="000091"/>
                </a:solidFill>
              </a:defRPr>
            </a:pPr>
            <a:r>
              <a:t>Pastors in Tanzania can fly from one village to another in minutes, instead of having hours of rough driving.</a:t>
            </a:r>
          </a:p>
          <a:p>
            <a:pPr>
              <a:buBlip>
                <a:blip r:embed="rId3"/>
              </a:buBlip>
              <a:defRPr>
                <a:solidFill>
                  <a:srgbClr val="000091"/>
                </a:solidFill>
              </a:defRPr>
            </a:pPr>
            <a:r>
              <a:t>They can reach and teach many more people.</a:t>
            </a:r>
          </a:p>
        </p:txBody>
      </p:sp>
      <p:pic>
        <p:nvPicPr>
          <p:cNvPr id="362" name="Tanz village preacher + Cessna 1024.jpg" descr="Tanz village preacher + Cessna 1024.jpg"/>
          <p:cNvPicPr>
            <a:picLocks/>
          </p:cNvPicPr>
          <p:nvPr/>
        </p:nvPicPr>
        <p:blipFill>
          <a:blip r:embed="rId4">
            <a:extLst/>
          </a:blip>
          <a:stretch>
            <a:fillRect/>
          </a:stretch>
        </p:blipFill>
        <p:spPr>
          <a:xfrm>
            <a:off x="444500" y="1206500"/>
            <a:ext cx="7937500" cy="5918200"/>
          </a:xfrm>
          <a:prstGeom prst="rect">
            <a:avLst/>
          </a:prstGeom>
          <a:ln>
            <a:solidFill>
              <a:srgbClr val="000000"/>
            </a:solidFill>
            <a:miter lim="400000"/>
          </a:ln>
        </p:spPr>
      </p:pic>
      <p:sp>
        <p:nvSpPr>
          <p:cNvPr id="363" name="The difference MAF makes – Tanzania"/>
          <p:cNvSpPr txBox="1">
            <a:spLocks noGrp="1"/>
          </p:cNvSpPr>
          <p:nvPr>
            <p:ph type="title"/>
          </p:nvPr>
        </p:nvSpPr>
        <p:spPr>
          <a:prstGeom prst="rect">
            <a:avLst/>
          </a:prstGeom>
        </p:spPr>
        <p:txBody>
          <a:bodyPr/>
          <a:lstStyle>
            <a:lvl1pPr>
              <a:defRPr>
                <a:solidFill>
                  <a:srgbClr val="EB0000"/>
                </a:solidFill>
              </a:defRPr>
            </a:lvl1pPr>
          </a:lstStyle>
          <a:p>
            <a:r>
              <a:t>The difference MAF makes – Tanzania</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he difference MAF makes – South Sudan"/>
          <p:cNvSpPr txBox="1">
            <a:spLocks noGrp="1"/>
          </p:cNvSpPr>
          <p:nvPr>
            <p:ph type="title"/>
          </p:nvPr>
        </p:nvSpPr>
        <p:spPr>
          <a:prstGeom prst="rect">
            <a:avLst/>
          </a:prstGeom>
        </p:spPr>
        <p:txBody>
          <a:bodyPr/>
          <a:lstStyle>
            <a:lvl1pPr>
              <a:defRPr>
                <a:solidFill>
                  <a:srgbClr val="EB0000"/>
                </a:solidFill>
              </a:defRPr>
            </a:lvl1pPr>
          </a:lstStyle>
          <a:p>
            <a:r>
              <a:t>The difference MAF makes – South Sudan</a:t>
            </a:r>
          </a:p>
        </p:txBody>
      </p:sp>
      <p:pic>
        <p:nvPicPr>
          <p:cNvPr id="386" name="MAF Baka Bibles 2 adj.jpg" descr="MAF Baka Bibles 2 adj.jpg"/>
          <p:cNvPicPr>
            <a:picLocks noChangeAspect="1"/>
          </p:cNvPicPr>
          <p:nvPr/>
        </p:nvPicPr>
        <p:blipFill>
          <a:blip r:embed="rId2">
            <a:extLst/>
          </a:blip>
          <a:srcRect t="13203"/>
          <a:stretch>
            <a:fillRect/>
          </a:stretch>
        </p:blipFill>
        <p:spPr>
          <a:xfrm>
            <a:off x="444500" y="1206500"/>
            <a:ext cx="6591300" cy="7619149"/>
          </a:xfrm>
          <a:prstGeom prst="rect">
            <a:avLst/>
          </a:prstGeom>
          <a:ln w="12700">
            <a:solidFill>
              <a:srgbClr val="000000"/>
            </a:solidFill>
            <a:miter lim="400000"/>
          </a:ln>
        </p:spPr>
      </p:pic>
      <p:sp>
        <p:nvSpPr>
          <p:cNvPr id="387" name="The first Baka Bibles arrived at Juba last December.…"/>
          <p:cNvSpPr txBox="1">
            <a:spLocks noGrp="1"/>
          </p:cNvSpPr>
          <p:nvPr>
            <p:ph type="body" sz="half" idx="1"/>
          </p:nvPr>
        </p:nvSpPr>
        <p:spPr>
          <a:xfrm>
            <a:off x="7035800" y="1206500"/>
            <a:ext cx="5778500" cy="8267700"/>
          </a:xfrm>
          <a:prstGeom prst="rect">
            <a:avLst/>
          </a:prstGeom>
        </p:spPr>
        <p:txBody>
          <a:bodyPr anchor="t"/>
          <a:lstStyle/>
          <a:p>
            <a:pPr>
              <a:buBlip>
                <a:blip r:embed="rId3"/>
              </a:buBlip>
              <a:defRPr sz="3200">
                <a:solidFill>
                  <a:srgbClr val="000091"/>
                </a:solidFill>
              </a:defRPr>
            </a:pPr>
            <a:r>
              <a:t>The first Baka Bibles arrived at Juba last December.</a:t>
            </a:r>
          </a:p>
          <a:p>
            <a:pPr>
              <a:buBlip>
                <a:blip r:embed="rId3"/>
              </a:buBlip>
              <a:defRPr sz="3200">
                <a:solidFill>
                  <a:srgbClr val="000091"/>
                </a:solidFill>
              </a:defRPr>
            </a:pPr>
            <a:r>
              <a:t>But because of fighting even the UN had not sent a convoy down the 180-mile road from Juba to Maridi for several years.</a:t>
            </a:r>
          </a:p>
          <a:p>
            <a:pPr>
              <a:buBlip>
                <a:blip r:embed="rId3"/>
              </a:buBlip>
              <a:defRPr sz="3200">
                <a:solidFill>
                  <a:srgbClr val="000091"/>
                </a:solidFill>
              </a:defRPr>
            </a:pPr>
            <a:r>
              <a:t>MAF has flown the Bibles to Maridi without charge.</a:t>
            </a:r>
          </a:p>
          <a:p>
            <a:pPr>
              <a:buBlip>
                <a:blip r:embed="rId3"/>
              </a:buBlip>
              <a:defRPr sz="3200">
                <a:solidFill>
                  <a:srgbClr val="000091"/>
                </a:solidFill>
              </a:defRPr>
            </a:pPr>
            <a:r>
              <a:t>‘From now on, Jesus will speak to us in Baka!’</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he difference MAF makes – Kenya"/>
          <p:cNvSpPr txBox="1">
            <a:spLocks noGrp="1"/>
          </p:cNvSpPr>
          <p:nvPr>
            <p:ph type="title"/>
          </p:nvPr>
        </p:nvSpPr>
        <p:spPr>
          <a:prstGeom prst="rect">
            <a:avLst/>
          </a:prstGeom>
        </p:spPr>
        <p:txBody>
          <a:bodyPr/>
          <a:lstStyle>
            <a:lvl1pPr>
              <a:defRPr>
                <a:solidFill>
                  <a:srgbClr val="EB0000"/>
                </a:solidFill>
              </a:defRPr>
            </a:lvl1pPr>
          </a:lstStyle>
          <a:p>
            <a:r>
              <a:t>The difference MAF makes – Kenya</a:t>
            </a:r>
          </a:p>
        </p:txBody>
      </p:sp>
      <p:sp>
        <p:nvSpPr>
          <p:cNvPr id="369" name="Using MAF, eye-care specialists can reach outlying clinics in hours and minutes instead of spending a day travelling each way…"/>
          <p:cNvSpPr txBox="1">
            <a:spLocks noGrp="1"/>
          </p:cNvSpPr>
          <p:nvPr>
            <p:ph type="body" sz="half" idx="1"/>
          </p:nvPr>
        </p:nvSpPr>
        <p:spPr>
          <a:xfrm>
            <a:off x="8382000" y="1206500"/>
            <a:ext cx="4394200" cy="7658100"/>
          </a:xfrm>
          <a:prstGeom prst="rect">
            <a:avLst/>
          </a:prstGeom>
        </p:spPr>
        <p:txBody>
          <a:bodyPr anchor="t"/>
          <a:lstStyle>
            <a:lvl1pPr>
              <a:buBlip>
                <a:blip r:embed="rId2"/>
              </a:buBlip>
              <a:defRPr>
                <a:solidFill>
                  <a:srgbClr val="01178B"/>
                </a:solidFill>
              </a:defRPr>
            </a:lvl1pPr>
          </a:lstStyle>
          <a:p>
            <a:r>
              <a:t>Using MAF, eye-care specialists can reach outlying clinics in hours and minutes instead of spending a day travelling each way…</a:t>
            </a:r>
          </a:p>
        </p:txBody>
      </p:sp>
      <p:pic>
        <p:nvPicPr>
          <p:cNvPr id="370" name="MAF eye clinic.jpg" descr="MAF eye clinic.jpg"/>
          <p:cNvPicPr>
            <a:picLocks noChangeAspect="1"/>
          </p:cNvPicPr>
          <p:nvPr/>
        </p:nvPicPr>
        <p:blipFill>
          <a:blip r:embed="rId3">
            <a:extLst/>
          </a:blip>
          <a:stretch>
            <a:fillRect/>
          </a:stretch>
        </p:blipFill>
        <p:spPr>
          <a:xfrm>
            <a:off x="444500" y="1206500"/>
            <a:ext cx="7937500" cy="5283200"/>
          </a:xfrm>
          <a:prstGeom prst="rect">
            <a:avLst/>
          </a:prstGeom>
          <a:ln w="12700">
            <a:solidFill>
              <a:srgbClr val="000000"/>
            </a:solidFill>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he difference MAF makes – Bangladesh"/>
          <p:cNvSpPr txBox="1">
            <a:spLocks noGrp="1"/>
          </p:cNvSpPr>
          <p:nvPr>
            <p:ph type="title"/>
          </p:nvPr>
        </p:nvSpPr>
        <p:spPr>
          <a:prstGeom prst="rect">
            <a:avLst/>
          </a:prstGeom>
        </p:spPr>
        <p:txBody>
          <a:bodyPr/>
          <a:lstStyle>
            <a:lvl1pPr>
              <a:defRPr>
                <a:solidFill>
                  <a:srgbClr val="EB0000"/>
                </a:solidFill>
              </a:defRPr>
            </a:lvl1pPr>
          </a:lstStyle>
          <a:p>
            <a:r>
              <a:t>The difference MAF makes – Bangladesh</a:t>
            </a:r>
          </a:p>
        </p:txBody>
      </p:sp>
      <p:sp>
        <p:nvSpPr>
          <p:cNvPr id="393" name="Our MAF floatplane, the only one in Bangladesh serving humanitarian organisations, provides safe and effective travel across the waterways."/>
          <p:cNvSpPr txBox="1">
            <a:spLocks noGrp="1"/>
          </p:cNvSpPr>
          <p:nvPr>
            <p:ph type="body" sz="half" idx="1"/>
          </p:nvPr>
        </p:nvSpPr>
        <p:spPr>
          <a:xfrm>
            <a:off x="8382000" y="1206500"/>
            <a:ext cx="4312325" cy="8534400"/>
          </a:xfrm>
          <a:prstGeom prst="rect">
            <a:avLst/>
          </a:prstGeom>
        </p:spPr>
        <p:txBody>
          <a:bodyPr anchor="t"/>
          <a:lstStyle>
            <a:lvl1pPr>
              <a:buBlip>
                <a:blip r:embed="rId3"/>
              </a:buBlip>
              <a:defRPr>
                <a:solidFill>
                  <a:srgbClr val="000091"/>
                </a:solidFill>
              </a:defRPr>
            </a:lvl1pPr>
          </a:lstStyle>
          <a:p>
            <a:r>
              <a:t>Our MAF floatplane, the only one in Bangladesh serving humanitarian organisations, provides safe and effective travel across the waterways.</a:t>
            </a:r>
          </a:p>
        </p:txBody>
      </p:sp>
      <p:pic>
        <p:nvPicPr>
          <p:cNvPr id="394" name="MAF floatplane 1.jpg" descr="MAF floatplane 1.jpg"/>
          <p:cNvPicPr>
            <a:picLocks noChangeAspect="1"/>
          </p:cNvPicPr>
          <p:nvPr/>
        </p:nvPicPr>
        <p:blipFill>
          <a:blip r:embed="rId4">
            <a:extLst/>
          </a:blip>
          <a:stretch>
            <a:fillRect/>
          </a:stretch>
        </p:blipFill>
        <p:spPr>
          <a:xfrm>
            <a:off x="440403" y="1206500"/>
            <a:ext cx="7935247" cy="6648450"/>
          </a:xfrm>
          <a:prstGeom prst="rect">
            <a:avLst/>
          </a:prstGeom>
          <a:ln w="12700">
            <a:solidFill>
              <a:srgbClr val="000000"/>
            </a:solidFill>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he difference MAF makes – Bangladesh"/>
          <p:cNvSpPr txBox="1">
            <a:spLocks noGrp="1"/>
          </p:cNvSpPr>
          <p:nvPr>
            <p:ph type="title"/>
          </p:nvPr>
        </p:nvSpPr>
        <p:spPr>
          <a:prstGeom prst="rect">
            <a:avLst/>
          </a:prstGeom>
        </p:spPr>
        <p:txBody>
          <a:bodyPr/>
          <a:lstStyle>
            <a:lvl1pPr>
              <a:defRPr>
                <a:solidFill>
                  <a:srgbClr val="EB0000"/>
                </a:solidFill>
              </a:defRPr>
            </a:lvl1pPr>
          </a:lstStyle>
          <a:p>
            <a:r>
              <a:t>The difference MAF makes – Bangladesh</a:t>
            </a:r>
          </a:p>
        </p:txBody>
      </p:sp>
      <p:sp>
        <p:nvSpPr>
          <p:cNvPr id="397" name="We serve over 80 agencies and NGOs here……"/>
          <p:cNvSpPr txBox="1">
            <a:spLocks noGrp="1"/>
          </p:cNvSpPr>
          <p:nvPr>
            <p:ph type="body" sz="quarter" idx="1"/>
          </p:nvPr>
        </p:nvSpPr>
        <p:spPr>
          <a:xfrm>
            <a:off x="8382000" y="1206500"/>
            <a:ext cx="4394200" cy="5693284"/>
          </a:xfrm>
          <a:prstGeom prst="rect">
            <a:avLst/>
          </a:prstGeom>
        </p:spPr>
        <p:txBody>
          <a:bodyPr anchor="t"/>
          <a:lstStyle/>
          <a:p>
            <a:pPr>
              <a:buBlip>
                <a:blip r:embed="rId3"/>
              </a:buBlip>
              <a:defRPr>
                <a:solidFill>
                  <a:srgbClr val="000091"/>
                </a:solidFill>
              </a:defRPr>
            </a:pPr>
            <a:r>
              <a:t>We serve over 80 agencies and NGOs here…</a:t>
            </a:r>
          </a:p>
          <a:p>
            <a:pPr>
              <a:buBlip>
                <a:blip r:embed="rId3"/>
              </a:buBlip>
              <a:defRPr>
                <a:solidFill>
                  <a:srgbClr val="000091"/>
                </a:solidFill>
              </a:defRPr>
            </a:pPr>
            <a:r>
              <a:t>…including floating hospitals, like this one.</a:t>
            </a:r>
          </a:p>
        </p:txBody>
      </p:sp>
      <p:pic>
        <p:nvPicPr>
          <p:cNvPr id="398" name="MAF Caravan floatplane over B'desh floating hospital.jpeg" descr="MAF Caravan floatplane over B'desh floating hospital.jpeg"/>
          <p:cNvPicPr>
            <a:picLocks noChangeAspect="1"/>
          </p:cNvPicPr>
          <p:nvPr/>
        </p:nvPicPr>
        <p:blipFill>
          <a:blip r:embed="rId4">
            <a:extLst/>
          </a:blip>
          <a:stretch>
            <a:fillRect/>
          </a:stretch>
        </p:blipFill>
        <p:spPr>
          <a:xfrm>
            <a:off x="438150" y="1206500"/>
            <a:ext cx="7937500" cy="5955199"/>
          </a:xfrm>
          <a:prstGeom prst="rect">
            <a:avLst/>
          </a:prstGeom>
          <a:ln w="12700">
            <a:solidFill>
              <a:srgbClr val="000000"/>
            </a:solidFill>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he difference MAF makes – Haiti"/>
          <p:cNvSpPr txBox="1">
            <a:spLocks noGrp="1"/>
          </p:cNvSpPr>
          <p:nvPr>
            <p:ph type="title"/>
          </p:nvPr>
        </p:nvSpPr>
        <p:spPr>
          <a:prstGeom prst="rect">
            <a:avLst/>
          </a:prstGeom>
        </p:spPr>
        <p:txBody>
          <a:bodyPr/>
          <a:lstStyle>
            <a:lvl1pPr>
              <a:defRPr>
                <a:solidFill>
                  <a:srgbClr val="EB0000"/>
                </a:solidFill>
              </a:defRPr>
            </a:lvl1pPr>
          </a:lstStyle>
          <a:p>
            <a:r>
              <a:t>The difference MAF makes – Haiti</a:t>
            </a:r>
          </a:p>
        </p:txBody>
      </p:sp>
      <p:pic>
        <p:nvPicPr>
          <p:cNvPr id="408" name="Haiti map 3.tiff" descr="Haiti map 3.tiff"/>
          <p:cNvPicPr>
            <a:picLocks noChangeAspect="1"/>
          </p:cNvPicPr>
          <p:nvPr/>
        </p:nvPicPr>
        <p:blipFill>
          <a:blip r:embed="rId3">
            <a:extLst/>
          </a:blip>
          <a:stretch>
            <a:fillRect/>
          </a:stretch>
        </p:blipFill>
        <p:spPr>
          <a:xfrm>
            <a:off x="444500" y="1206500"/>
            <a:ext cx="10958120" cy="7620000"/>
          </a:xfrm>
          <a:prstGeom prst="rect">
            <a:avLst/>
          </a:prstGeom>
          <a:ln w="12700">
            <a:solidFill>
              <a:srgbClr val="000000"/>
            </a:solidFill>
            <a:miter lim="400000"/>
          </a:ln>
        </p:spPr>
      </p:pic>
    </p:spTree>
    <p:extLst>
      <p:ext uri="{BB962C8B-B14F-4D97-AF65-F5344CB8AC3E}">
        <p14:creationId xmlns:p14="http://schemas.microsoft.com/office/powerpoint/2010/main" val="204143649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he difference MAF makes – Haiti"/>
          <p:cNvSpPr txBox="1">
            <a:spLocks noGrp="1"/>
          </p:cNvSpPr>
          <p:nvPr>
            <p:ph type="title"/>
          </p:nvPr>
        </p:nvSpPr>
        <p:spPr>
          <a:prstGeom prst="rect">
            <a:avLst/>
          </a:prstGeom>
        </p:spPr>
        <p:txBody>
          <a:bodyPr/>
          <a:lstStyle>
            <a:lvl1pPr>
              <a:defRPr>
                <a:solidFill>
                  <a:srgbClr val="EB0000"/>
                </a:solidFill>
              </a:defRPr>
            </a:lvl1pPr>
          </a:lstStyle>
          <a:p>
            <a:r>
              <a:t>The difference MAF makes – Haiti</a:t>
            </a:r>
          </a:p>
        </p:txBody>
      </p:sp>
      <p:pic>
        <p:nvPicPr>
          <p:cNvPr id="411" name="MAF Haiti collapsed building.jpg" descr="MAF Haiti collapsed building.jpg"/>
          <p:cNvPicPr>
            <a:picLocks noChangeAspect="1"/>
          </p:cNvPicPr>
          <p:nvPr/>
        </p:nvPicPr>
        <p:blipFill>
          <a:blip r:embed="rId2">
            <a:extLst/>
          </a:blip>
          <a:stretch>
            <a:fillRect/>
          </a:stretch>
        </p:blipFill>
        <p:spPr>
          <a:xfrm>
            <a:off x="446616" y="1206500"/>
            <a:ext cx="7937501" cy="5956300"/>
          </a:xfrm>
          <a:prstGeom prst="rect">
            <a:avLst/>
          </a:prstGeom>
          <a:ln w="12700">
            <a:solidFill>
              <a:srgbClr val="000000"/>
            </a:solidFill>
            <a:miter lim="400000"/>
          </a:ln>
        </p:spPr>
      </p:pic>
      <p:sp>
        <p:nvSpPr>
          <p:cNvPr id="412" name="MAF USA usually had three aircraft based in Haiti.…"/>
          <p:cNvSpPr txBox="1">
            <a:spLocks noGrp="1"/>
          </p:cNvSpPr>
          <p:nvPr>
            <p:ph type="body" sz="half" idx="1"/>
          </p:nvPr>
        </p:nvSpPr>
        <p:spPr>
          <a:xfrm>
            <a:off x="8382000" y="1206500"/>
            <a:ext cx="4520879" cy="9000741"/>
          </a:xfrm>
          <a:prstGeom prst="rect">
            <a:avLst/>
          </a:prstGeom>
        </p:spPr>
        <p:txBody>
          <a:bodyPr anchor="t"/>
          <a:lstStyle/>
          <a:p>
            <a:pPr>
              <a:buBlip>
                <a:blip r:embed="rId3"/>
              </a:buBlip>
              <a:defRPr>
                <a:solidFill>
                  <a:srgbClr val="000091"/>
                </a:solidFill>
              </a:defRPr>
            </a:pPr>
            <a:r>
              <a:t>MAF USA usually had three aircraft based in Haiti.</a:t>
            </a:r>
          </a:p>
          <a:p>
            <a:pPr>
              <a:buBlip>
                <a:blip r:embed="rId3"/>
              </a:buBlip>
              <a:defRPr>
                <a:solidFill>
                  <a:srgbClr val="000091"/>
                </a:solidFill>
              </a:defRPr>
            </a:pPr>
            <a:r>
              <a:t>After the 2010 earthquake and after last year’s hurricane, we put in an experienced Disaster Response Manager and a fourth aircraft.</a:t>
            </a:r>
          </a:p>
        </p:txBody>
      </p:sp>
    </p:spTree>
    <p:extLst>
      <p:ext uri="{BB962C8B-B14F-4D97-AF65-F5344CB8AC3E}">
        <p14:creationId xmlns:p14="http://schemas.microsoft.com/office/powerpoint/2010/main" val="3098847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he difference MAF makes – food"/>
          <p:cNvSpPr txBox="1">
            <a:spLocks noGrp="1"/>
          </p:cNvSpPr>
          <p:nvPr>
            <p:ph type="title"/>
          </p:nvPr>
        </p:nvSpPr>
        <p:spPr>
          <a:prstGeom prst="rect">
            <a:avLst/>
          </a:prstGeom>
        </p:spPr>
        <p:txBody>
          <a:bodyPr/>
          <a:lstStyle>
            <a:lvl1pPr>
              <a:defRPr>
                <a:solidFill>
                  <a:srgbClr val="EB0000"/>
                </a:solidFill>
              </a:defRPr>
            </a:lvl1pPr>
          </a:lstStyle>
          <a:p>
            <a:r>
              <a:t>The difference MAF makes – food</a:t>
            </a:r>
          </a:p>
        </p:txBody>
      </p:sp>
      <p:sp>
        <p:nvSpPr>
          <p:cNvPr id="423" name="In less than three weeks, we carried 2,500 passengers and c.230 tonnes of cargo.…"/>
          <p:cNvSpPr txBox="1">
            <a:spLocks noGrp="1"/>
          </p:cNvSpPr>
          <p:nvPr>
            <p:ph type="body" sz="half" idx="1"/>
          </p:nvPr>
        </p:nvSpPr>
        <p:spPr>
          <a:xfrm>
            <a:off x="8382198" y="1206500"/>
            <a:ext cx="4399519" cy="8229600"/>
          </a:xfrm>
          <a:prstGeom prst="rect">
            <a:avLst/>
          </a:prstGeom>
        </p:spPr>
        <p:txBody>
          <a:bodyPr anchor="t"/>
          <a:lstStyle/>
          <a:p>
            <a:pPr>
              <a:buBlip>
                <a:blip r:embed="rId3"/>
              </a:buBlip>
              <a:defRPr>
                <a:solidFill>
                  <a:srgbClr val="01178B"/>
                </a:solidFill>
              </a:defRPr>
            </a:pPr>
            <a:r>
              <a:t>In less than three weeks, we carried 2,500 passengers and c.230 tonnes of cargo.</a:t>
            </a:r>
          </a:p>
          <a:p>
            <a:pPr>
              <a:buBlip>
                <a:blip r:embed="rId3"/>
              </a:buBlip>
              <a:defRPr>
                <a:solidFill>
                  <a:srgbClr val="01178B"/>
                </a:solidFill>
              </a:defRPr>
            </a:pPr>
            <a:r>
              <a:t>In eight weeks, we carried c.120 tonnes of food alone.</a:t>
            </a:r>
          </a:p>
        </p:txBody>
      </p:sp>
      <p:pic>
        <p:nvPicPr>
          <p:cNvPr id="424" name="droppedImage.pdf" descr="droppedImage.pdf"/>
          <p:cNvPicPr>
            <a:picLocks noChangeAspect="1"/>
          </p:cNvPicPr>
          <p:nvPr/>
        </p:nvPicPr>
        <p:blipFill>
          <a:blip r:embed="rId4">
            <a:extLst/>
          </a:blip>
          <a:stretch>
            <a:fillRect/>
          </a:stretch>
        </p:blipFill>
        <p:spPr>
          <a:xfrm>
            <a:off x="444500" y="1202255"/>
            <a:ext cx="7937699" cy="5305508"/>
          </a:xfrm>
          <a:prstGeom prst="rect">
            <a:avLst/>
          </a:prstGeom>
          <a:ln w="12700">
            <a:miter lim="400000"/>
          </a:ln>
        </p:spPr>
      </p:pic>
    </p:spTree>
    <p:extLst>
      <p:ext uri="{BB962C8B-B14F-4D97-AF65-F5344CB8AC3E}">
        <p14:creationId xmlns:p14="http://schemas.microsoft.com/office/powerpoint/2010/main" val="21720914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8" name="Grand Caravan t-o 30% opacity.png" descr="Grand Caravan t-o 30% opacity.png"/>
          <p:cNvPicPr>
            <a:picLocks noChangeAspect="1"/>
          </p:cNvPicPr>
          <p:nvPr/>
        </p:nvPicPr>
        <p:blipFill>
          <a:blip r:embed="rId3">
            <a:extLst/>
          </a:blip>
          <a:stretch>
            <a:fillRect/>
          </a:stretch>
        </p:blipFill>
        <p:spPr>
          <a:xfrm>
            <a:off x="-1" y="393700"/>
            <a:ext cx="13004801" cy="9753601"/>
          </a:xfrm>
          <a:prstGeom prst="rect">
            <a:avLst/>
          </a:prstGeom>
          <a:ln w="12700">
            <a:miter lim="400000"/>
          </a:ln>
        </p:spPr>
      </p:pic>
      <p:sp>
        <p:nvSpPr>
          <p:cNvPr id="189" name="What is Mission Aviation Fellowship?…"/>
          <p:cNvSpPr txBox="1"/>
          <p:nvPr/>
        </p:nvSpPr>
        <p:spPr>
          <a:xfrm>
            <a:off x="1079500" y="3465095"/>
            <a:ext cx="10820400" cy="5965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sz="4000" dirty="0"/>
              <a:t>What is Mission Aviation Fellowship?</a:t>
            </a:r>
          </a:p>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lang="en-GB" sz="4000" dirty="0"/>
              <a:t>Where does</a:t>
            </a:r>
            <a:r>
              <a:rPr sz="4000" dirty="0"/>
              <a:t> MAF </a:t>
            </a:r>
            <a:r>
              <a:rPr lang="en-GB" sz="4000" dirty="0"/>
              <a:t>operate</a:t>
            </a:r>
            <a:r>
              <a:rPr sz="4000" dirty="0"/>
              <a:t>?</a:t>
            </a:r>
          </a:p>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sz="4000" dirty="0"/>
              <a:t>Why is MAF needed?</a:t>
            </a:r>
            <a:endParaRPr lang="en-GB" sz="4000" dirty="0"/>
          </a:p>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lang="en-GB" sz="4000" dirty="0"/>
              <a:t>Our pilots</a:t>
            </a:r>
          </a:p>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lang="en-GB" sz="4000" dirty="0"/>
              <a:t>So what? – the difference that MAF makes</a:t>
            </a:r>
          </a:p>
          <a:p>
            <a:pPr marL="571500" indent="-571500" algn="l">
              <a:spcBef>
                <a:spcPts val="3000"/>
              </a:spcBef>
              <a:buSzPct val="100000"/>
              <a:buChar char="•"/>
              <a:defRPr b="1" i="1">
                <a:solidFill>
                  <a:srgbClr val="F22300"/>
                </a:solidFill>
                <a:effectLst>
                  <a:outerShdw dist="41384" dir="2700000" rotWithShape="0">
                    <a:srgbClr val="000000"/>
                  </a:outerShdw>
                </a:effectLst>
                <a:latin typeface="Helvetica Neue"/>
                <a:ea typeface="Helvetica Neue"/>
                <a:cs typeface="Helvetica Neue"/>
                <a:sym typeface="Helvetica Neue"/>
              </a:defRPr>
            </a:pPr>
            <a:r>
              <a:rPr lang="en-GB" sz="4000" dirty="0"/>
              <a:t>MAF today</a:t>
            </a:r>
            <a:endParaRPr sz="4000" dirty="0"/>
          </a:p>
        </p:txBody>
      </p:sp>
      <p:pic>
        <p:nvPicPr>
          <p:cNvPr id="190" name="MAF UK Logo CMYK (COATED) sky.jpg" descr="MAF UK Logo CMYK (COATED) sky.jpg"/>
          <p:cNvPicPr>
            <a:picLocks noChangeAspect="1"/>
          </p:cNvPicPr>
          <p:nvPr/>
        </p:nvPicPr>
        <p:blipFill>
          <a:blip r:embed="rId4">
            <a:extLst/>
          </a:blip>
          <a:stretch>
            <a:fillRect/>
          </a:stretch>
        </p:blipFill>
        <p:spPr>
          <a:xfrm>
            <a:off x="3606800" y="393700"/>
            <a:ext cx="5791200" cy="2794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89">
                                            <p:bg/>
                                          </p:spTgt>
                                        </p:tgtEl>
                                        <p:attrNameLst>
                                          <p:attrName>style.visibility</p:attrName>
                                        </p:attrNameLst>
                                      </p:cBhvr>
                                      <p:to>
                                        <p:strVal val="visible"/>
                                      </p:to>
                                    </p:set>
                                    <p:animEffect transition="in" filter="dissolve">
                                      <p:cBhvr>
                                        <p:cTn id="7" dur="1000"/>
                                        <p:tgtEl>
                                          <p:spTgt spid="189">
                                            <p:bg/>
                                          </p:spTgt>
                                        </p:tgtEl>
                                      </p:cBhvr>
                                    </p:animEffect>
                                  </p:childTnLst>
                                </p:cTn>
                              </p:par>
                              <p:par>
                                <p:cTn id="8" presetID="9" presetClass="entr" presetSubtype="0" fill="hold" grpId="1" nodeType="withEffect">
                                  <p:stCondLst>
                                    <p:cond delay="0"/>
                                  </p:stCondLst>
                                  <p:iterate>
                                    <p:tmAbs val="0"/>
                                  </p:iterate>
                                  <p:childTnLst>
                                    <p:set>
                                      <p:cBhvr>
                                        <p:cTn id="9" fill="hold"/>
                                        <p:tgtEl>
                                          <p:spTgt spid="189">
                                            <p:txEl>
                                              <p:pRg st="0" end="0"/>
                                            </p:txEl>
                                          </p:spTgt>
                                        </p:tgtEl>
                                        <p:attrNameLst>
                                          <p:attrName>style.visibility</p:attrName>
                                        </p:attrNameLst>
                                      </p:cBhvr>
                                      <p:to>
                                        <p:strVal val="visible"/>
                                      </p:to>
                                    </p:set>
                                    <p:animEffect transition="in" filter="dissolve">
                                      <p:cBhvr>
                                        <p:cTn id="10" dur="1000"/>
                                        <p:tgtEl>
                                          <p:spTgt spid="189">
                                            <p:txEl>
                                              <p:pRg st="0" end="0"/>
                                            </p:txEl>
                                          </p:spTgt>
                                        </p:tgtEl>
                                      </p:cBhvr>
                                    </p:animEffect>
                                  </p:childTnLst>
                                </p:cTn>
                              </p:par>
                            </p:childTnLst>
                          </p:cTn>
                        </p:par>
                        <p:par>
                          <p:cTn id="11" fill="hold">
                            <p:stCondLst>
                              <p:cond delay="1000"/>
                            </p:stCondLst>
                            <p:childTnLst>
                              <p:par>
                                <p:cTn id="12" presetID="9" presetClass="entr" fill="hold" grpId="1" nodeType="afterEffect">
                                  <p:stCondLst>
                                    <p:cond delay="1000"/>
                                  </p:stCondLst>
                                  <p:iterate>
                                    <p:tmAbs val="0"/>
                                  </p:iterate>
                                  <p:childTnLst>
                                    <p:set>
                                      <p:cBhvr>
                                        <p:cTn id="13" fill="hold"/>
                                        <p:tgtEl>
                                          <p:spTgt spid="189">
                                            <p:txEl>
                                              <p:pRg st="1" end="1"/>
                                            </p:txEl>
                                          </p:spTgt>
                                        </p:tgtEl>
                                        <p:attrNameLst>
                                          <p:attrName>style.visibility</p:attrName>
                                        </p:attrNameLst>
                                      </p:cBhvr>
                                      <p:to>
                                        <p:strVal val="visible"/>
                                      </p:to>
                                    </p:set>
                                    <p:animEffect transition="in" filter="dissolve">
                                      <p:cBhvr>
                                        <p:cTn id="14" dur="1000"/>
                                        <p:tgtEl>
                                          <p:spTgt spid="189">
                                            <p:txEl>
                                              <p:pRg st="1" end="1"/>
                                            </p:txEl>
                                          </p:spTgt>
                                        </p:tgtEl>
                                      </p:cBhvr>
                                    </p:animEffect>
                                  </p:childTnLst>
                                </p:cTn>
                              </p:par>
                            </p:childTnLst>
                          </p:cTn>
                        </p:par>
                        <p:par>
                          <p:cTn id="15" fill="hold">
                            <p:stCondLst>
                              <p:cond delay="3000"/>
                            </p:stCondLst>
                            <p:childTnLst>
                              <p:par>
                                <p:cTn id="16" presetID="9" presetClass="entr" fill="hold" grpId="1" nodeType="afterEffect">
                                  <p:stCondLst>
                                    <p:cond delay="1000"/>
                                  </p:stCondLst>
                                  <p:iterate>
                                    <p:tmAbs val="0"/>
                                  </p:iterate>
                                  <p:childTnLst>
                                    <p:set>
                                      <p:cBhvr>
                                        <p:cTn id="17" fill="hold"/>
                                        <p:tgtEl>
                                          <p:spTgt spid="189">
                                            <p:txEl>
                                              <p:pRg st="2" end="2"/>
                                            </p:txEl>
                                          </p:spTgt>
                                        </p:tgtEl>
                                        <p:attrNameLst>
                                          <p:attrName>style.visibility</p:attrName>
                                        </p:attrNameLst>
                                      </p:cBhvr>
                                      <p:to>
                                        <p:strVal val="visible"/>
                                      </p:to>
                                    </p:set>
                                    <p:animEffect transition="in" filter="dissolve">
                                      <p:cBhvr>
                                        <p:cTn id="18" dur="1000"/>
                                        <p:tgtEl>
                                          <p:spTgt spid="189">
                                            <p:txEl>
                                              <p:pRg st="2" end="2"/>
                                            </p:txEl>
                                          </p:spTgt>
                                        </p:tgtEl>
                                      </p:cBhvr>
                                    </p:animEffect>
                                  </p:childTnLst>
                                </p:cTn>
                              </p:par>
                            </p:childTnLst>
                          </p:cTn>
                        </p:par>
                        <p:par>
                          <p:cTn id="19" fill="hold">
                            <p:stCondLst>
                              <p:cond delay="5000"/>
                            </p:stCondLst>
                            <p:childTnLst>
                              <p:par>
                                <p:cTn id="20" presetID="9" presetClass="entr" fill="hold" grpId="1" nodeType="afterEffect">
                                  <p:stCondLst>
                                    <p:cond delay="1000"/>
                                  </p:stCondLst>
                                  <p:iterate>
                                    <p:tmAbs val="0"/>
                                  </p:iterate>
                                  <p:childTnLst>
                                    <p:set>
                                      <p:cBhvr>
                                        <p:cTn id="21" fill="hold"/>
                                        <p:tgtEl>
                                          <p:spTgt spid="189">
                                            <p:txEl>
                                              <p:pRg st="3" end="3"/>
                                            </p:txEl>
                                          </p:spTgt>
                                        </p:tgtEl>
                                        <p:attrNameLst>
                                          <p:attrName>style.visibility</p:attrName>
                                        </p:attrNameLst>
                                      </p:cBhvr>
                                      <p:to>
                                        <p:strVal val="visible"/>
                                      </p:to>
                                    </p:set>
                                    <p:animEffect transition="in" filter="dissolve">
                                      <p:cBhvr>
                                        <p:cTn id="22" dur="1000"/>
                                        <p:tgtEl>
                                          <p:spTgt spid="189">
                                            <p:txEl>
                                              <p:pRg st="3" end="3"/>
                                            </p:txEl>
                                          </p:spTgt>
                                        </p:tgtEl>
                                      </p:cBhvr>
                                    </p:animEffect>
                                  </p:childTnLst>
                                </p:cTn>
                              </p:par>
                            </p:childTnLst>
                          </p:cTn>
                        </p:par>
                        <p:par>
                          <p:cTn id="23" fill="hold">
                            <p:stCondLst>
                              <p:cond delay="7000"/>
                            </p:stCondLst>
                            <p:childTnLst>
                              <p:par>
                                <p:cTn id="24" presetID="9" presetClass="entr" fill="hold" grpId="1" nodeType="afterEffect">
                                  <p:stCondLst>
                                    <p:cond delay="1000"/>
                                  </p:stCondLst>
                                  <p:iterate>
                                    <p:tmAbs val="0"/>
                                  </p:iterate>
                                  <p:childTnLst>
                                    <p:set>
                                      <p:cBhvr>
                                        <p:cTn id="25" fill="hold"/>
                                        <p:tgtEl>
                                          <p:spTgt spid="189">
                                            <p:txEl>
                                              <p:pRg st="4" end="4"/>
                                            </p:txEl>
                                          </p:spTgt>
                                        </p:tgtEl>
                                        <p:attrNameLst>
                                          <p:attrName>style.visibility</p:attrName>
                                        </p:attrNameLst>
                                      </p:cBhvr>
                                      <p:to>
                                        <p:strVal val="visible"/>
                                      </p:to>
                                    </p:set>
                                    <p:animEffect transition="in" filter="dissolve">
                                      <p:cBhvr>
                                        <p:cTn id="26" dur="1000"/>
                                        <p:tgtEl>
                                          <p:spTgt spid="189">
                                            <p:txEl>
                                              <p:pRg st="4" end="4"/>
                                            </p:txEl>
                                          </p:spTgt>
                                        </p:tgtEl>
                                      </p:cBhvr>
                                    </p:animEffect>
                                  </p:childTnLst>
                                </p:cTn>
                              </p:par>
                            </p:childTnLst>
                          </p:cTn>
                        </p:par>
                        <p:par>
                          <p:cTn id="27" fill="hold">
                            <p:stCondLst>
                              <p:cond delay="9000"/>
                            </p:stCondLst>
                            <p:childTnLst>
                              <p:par>
                                <p:cTn id="28" presetID="9" presetClass="entr" fill="hold" grpId="1" nodeType="afterEffect">
                                  <p:stCondLst>
                                    <p:cond delay="1000"/>
                                  </p:stCondLst>
                                  <p:iterate>
                                    <p:tmAbs val="0"/>
                                  </p:iterate>
                                  <p:childTnLst>
                                    <p:set>
                                      <p:cBhvr>
                                        <p:cTn id="29" fill="hold"/>
                                        <p:tgtEl>
                                          <p:spTgt spid="189">
                                            <p:txEl>
                                              <p:pRg st="5" end="5"/>
                                            </p:txEl>
                                          </p:spTgt>
                                        </p:tgtEl>
                                        <p:attrNameLst>
                                          <p:attrName>style.visibility</p:attrName>
                                        </p:attrNameLst>
                                      </p:cBhvr>
                                      <p:to>
                                        <p:strVal val="visible"/>
                                      </p:to>
                                    </p:set>
                                    <p:animEffect transition="in" filter="dissolve">
                                      <p:cBhvr>
                                        <p:cTn id="30" dur="1000"/>
                                        <p:tgtEl>
                                          <p:spTgt spid="1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he difference MAF makes – communications"/>
          <p:cNvSpPr txBox="1">
            <a:spLocks noGrp="1"/>
          </p:cNvSpPr>
          <p:nvPr>
            <p:ph type="title"/>
          </p:nvPr>
        </p:nvSpPr>
        <p:spPr>
          <a:prstGeom prst="rect">
            <a:avLst/>
          </a:prstGeom>
        </p:spPr>
        <p:txBody>
          <a:bodyPr/>
          <a:lstStyle>
            <a:lvl1pPr>
              <a:defRPr>
                <a:solidFill>
                  <a:srgbClr val="EB0000"/>
                </a:solidFill>
              </a:defRPr>
            </a:lvl1pPr>
          </a:lstStyle>
          <a:p>
            <a:r>
              <a:t>The difference MAF makes – communications</a:t>
            </a:r>
          </a:p>
        </p:txBody>
      </p:sp>
      <p:sp>
        <p:nvSpPr>
          <p:cNvPr id="419" name="We also put in satellite communication equipment.…"/>
          <p:cNvSpPr txBox="1">
            <a:spLocks noGrp="1"/>
          </p:cNvSpPr>
          <p:nvPr>
            <p:ph type="body" sz="half" idx="1"/>
          </p:nvPr>
        </p:nvSpPr>
        <p:spPr>
          <a:xfrm>
            <a:off x="8006833" y="1206500"/>
            <a:ext cx="4832867" cy="8217079"/>
          </a:xfrm>
          <a:prstGeom prst="rect">
            <a:avLst/>
          </a:prstGeom>
        </p:spPr>
        <p:txBody>
          <a:bodyPr anchor="t"/>
          <a:lstStyle/>
          <a:p>
            <a:pPr>
              <a:buBlip>
                <a:blip r:embed="rId3"/>
              </a:buBlip>
              <a:defRPr>
                <a:solidFill>
                  <a:srgbClr val="000091"/>
                </a:solidFill>
              </a:defRPr>
            </a:pPr>
            <a:r>
              <a:t>We also put in satellite communication equipment.</a:t>
            </a:r>
          </a:p>
          <a:p>
            <a:pPr>
              <a:buBlip>
                <a:blip r:embed="rId3"/>
              </a:buBlip>
              <a:defRPr>
                <a:solidFill>
                  <a:srgbClr val="000091"/>
                </a:solidFill>
              </a:defRPr>
            </a:pPr>
            <a:r>
              <a:t>We could then provide reliable communications for relief agencies.</a:t>
            </a:r>
          </a:p>
          <a:p>
            <a:pPr>
              <a:buBlip>
                <a:blip r:embed="rId3"/>
              </a:buBlip>
              <a:defRPr>
                <a:solidFill>
                  <a:srgbClr val="000091"/>
                </a:solidFill>
              </a:defRPr>
            </a:pPr>
            <a:r>
              <a:t>News agencies also used it, to send out their reports.</a:t>
            </a:r>
          </a:p>
        </p:txBody>
      </p:sp>
      <p:pic>
        <p:nvPicPr>
          <p:cNvPr id="420" name="droppedImage.pdf" descr="droppedImage.pdf"/>
          <p:cNvPicPr>
            <a:picLocks noChangeAspect="1"/>
          </p:cNvPicPr>
          <p:nvPr/>
        </p:nvPicPr>
        <p:blipFill>
          <a:blip r:embed="rId4">
            <a:extLst/>
          </a:blip>
          <a:stretch>
            <a:fillRect/>
          </a:stretch>
        </p:blipFill>
        <p:spPr>
          <a:xfrm>
            <a:off x="440461" y="1206500"/>
            <a:ext cx="7566373" cy="5230999"/>
          </a:xfrm>
          <a:prstGeom prst="rect">
            <a:avLst/>
          </a:prstGeom>
          <a:ln w="12700">
            <a:miter lim="400000"/>
          </a:ln>
        </p:spPr>
      </p:pic>
    </p:spTree>
    <p:extLst>
      <p:ext uri="{BB962C8B-B14F-4D97-AF65-F5344CB8AC3E}">
        <p14:creationId xmlns:p14="http://schemas.microsoft.com/office/powerpoint/2010/main" val="265969869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he difference MAF makes – healing"/>
          <p:cNvSpPr txBox="1">
            <a:spLocks noGrp="1"/>
          </p:cNvSpPr>
          <p:nvPr>
            <p:ph type="title"/>
          </p:nvPr>
        </p:nvSpPr>
        <p:spPr>
          <a:prstGeom prst="rect">
            <a:avLst/>
          </a:prstGeom>
        </p:spPr>
        <p:txBody>
          <a:bodyPr/>
          <a:lstStyle>
            <a:lvl1pPr>
              <a:defRPr>
                <a:solidFill>
                  <a:srgbClr val="EB0000"/>
                </a:solidFill>
              </a:defRPr>
            </a:lvl1pPr>
          </a:lstStyle>
          <a:p>
            <a:r>
              <a:t>The difference MAF makes – healing</a:t>
            </a:r>
          </a:p>
        </p:txBody>
      </p:sp>
      <p:sp>
        <p:nvSpPr>
          <p:cNvPr id="427" name="We also flew medical and relief agency personnel where they were needed...…"/>
          <p:cNvSpPr txBox="1">
            <a:spLocks noGrp="1"/>
          </p:cNvSpPr>
          <p:nvPr>
            <p:ph type="body" sz="half" idx="1"/>
          </p:nvPr>
        </p:nvSpPr>
        <p:spPr>
          <a:xfrm>
            <a:off x="8381563" y="1206500"/>
            <a:ext cx="4368245" cy="7892832"/>
          </a:xfrm>
          <a:prstGeom prst="rect">
            <a:avLst/>
          </a:prstGeom>
        </p:spPr>
        <p:txBody>
          <a:bodyPr anchor="t">
            <a:normAutofit/>
          </a:bodyPr>
          <a:lstStyle/>
          <a:p>
            <a:pPr>
              <a:buBlip>
                <a:blip r:embed="rId3"/>
              </a:buBlip>
              <a:defRPr>
                <a:solidFill>
                  <a:srgbClr val="000091"/>
                </a:solidFill>
              </a:defRPr>
            </a:pPr>
            <a:r>
              <a:t>We also flew medical and relief agency personnel where they were needed...</a:t>
            </a:r>
          </a:p>
          <a:p>
            <a:pPr>
              <a:buBlip>
                <a:blip r:embed="rId3"/>
              </a:buBlip>
              <a:defRPr>
                <a:solidFill>
                  <a:srgbClr val="000091"/>
                </a:solidFill>
              </a:defRPr>
            </a:pPr>
            <a:r>
              <a:t>...and brought casualties to hospitals where they could have the treatment they needed.</a:t>
            </a:r>
          </a:p>
        </p:txBody>
      </p:sp>
      <p:pic>
        <p:nvPicPr>
          <p:cNvPr id="428" name="droppedImage.pdf" descr="droppedImage.pdf"/>
          <p:cNvPicPr>
            <a:picLocks noChangeAspect="1"/>
          </p:cNvPicPr>
          <p:nvPr/>
        </p:nvPicPr>
        <p:blipFill>
          <a:blip r:embed="rId4">
            <a:extLst/>
          </a:blip>
          <a:stretch>
            <a:fillRect/>
          </a:stretch>
        </p:blipFill>
        <p:spPr>
          <a:xfrm>
            <a:off x="444050" y="1206500"/>
            <a:ext cx="7937514" cy="5742166"/>
          </a:xfrm>
          <a:prstGeom prst="rect">
            <a:avLst/>
          </a:prstGeom>
          <a:ln w="12700">
            <a:miter lim="400000"/>
          </a:ln>
        </p:spPr>
      </p:pic>
    </p:spTree>
    <p:extLst>
      <p:ext uri="{BB962C8B-B14F-4D97-AF65-F5344CB8AC3E}">
        <p14:creationId xmlns:p14="http://schemas.microsoft.com/office/powerpoint/2010/main" val="423135024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The difference MAF makes – healing"/>
          <p:cNvSpPr txBox="1">
            <a:spLocks noGrp="1"/>
          </p:cNvSpPr>
          <p:nvPr>
            <p:ph type="title"/>
          </p:nvPr>
        </p:nvSpPr>
        <p:spPr>
          <a:prstGeom prst="rect">
            <a:avLst/>
          </a:prstGeom>
        </p:spPr>
        <p:txBody>
          <a:bodyPr/>
          <a:lstStyle>
            <a:lvl1pPr>
              <a:defRPr>
                <a:solidFill>
                  <a:srgbClr val="EB0000"/>
                </a:solidFill>
              </a:defRPr>
            </a:lvl1pPr>
          </a:lstStyle>
          <a:p>
            <a:r>
              <a:t>The difference MAF makes – healing</a:t>
            </a:r>
          </a:p>
        </p:txBody>
      </p:sp>
      <p:sp>
        <p:nvSpPr>
          <p:cNvPr id="431" name="We also flew medical and relief agency personnel where they were needed...…"/>
          <p:cNvSpPr txBox="1">
            <a:spLocks noGrp="1"/>
          </p:cNvSpPr>
          <p:nvPr>
            <p:ph type="body" sz="half" idx="1"/>
          </p:nvPr>
        </p:nvSpPr>
        <p:spPr>
          <a:xfrm>
            <a:off x="8385452" y="1206500"/>
            <a:ext cx="4441548" cy="6515100"/>
          </a:xfrm>
          <a:prstGeom prst="rect">
            <a:avLst/>
          </a:prstGeom>
        </p:spPr>
        <p:txBody>
          <a:bodyPr anchor="t">
            <a:normAutofit/>
          </a:bodyPr>
          <a:lstStyle/>
          <a:p>
            <a:pPr marL="817880" indent="-525780" defTabSz="537463">
              <a:spcBef>
                <a:spcPts val="2200"/>
              </a:spcBef>
              <a:buBlip>
                <a:blip r:embed="rId3"/>
              </a:buBlip>
              <a:defRPr sz="3312">
                <a:solidFill>
                  <a:srgbClr val="000091"/>
                </a:solidFill>
              </a:defRPr>
            </a:pPr>
            <a:r>
              <a:t>We also flew medical and relief agency personnel where they were needed...</a:t>
            </a:r>
          </a:p>
          <a:p>
            <a:pPr marL="817880" indent="-525780" defTabSz="537463">
              <a:spcBef>
                <a:spcPts val="2200"/>
              </a:spcBef>
              <a:buBlip>
                <a:blip r:embed="rId3"/>
              </a:buBlip>
              <a:defRPr sz="3312">
                <a:solidFill>
                  <a:srgbClr val="000091"/>
                </a:solidFill>
              </a:defRPr>
            </a:pPr>
            <a:r>
              <a:t>...and brought casualties to hospitals where they could have the treatment they needed.</a:t>
            </a:r>
          </a:p>
        </p:txBody>
      </p:sp>
      <p:pic>
        <p:nvPicPr>
          <p:cNvPr id="432" name="Meka well adj.jpg" descr="Meka well adj.jpg"/>
          <p:cNvPicPr>
            <a:picLocks noChangeAspect="1"/>
          </p:cNvPicPr>
          <p:nvPr/>
        </p:nvPicPr>
        <p:blipFill>
          <a:blip r:embed="rId4">
            <a:extLst/>
          </a:blip>
          <a:srcRect r="1107"/>
          <a:stretch>
            <a:fillRect/>
          </a:stretch>
        </p:blipFill>
        <p:spPr>
          <a:xfrm>
            <a:off x="444500" y="1206500"/>
            <a:ext cx="7934625" cy="5954143"/>
          </a:xfrm>
          <a:prstGeom prst="rect">
            <a:avLst/>
          </a:prstGeom>
          <a:ln w="12700">
            <a:solidFill>
              <a:srgbClr val="000000"/>
            </a:solidFill>
            <a:miter lim="400000"/>
          </a:ln>
        </p:spPr>
      </p:pic>
    </p:spTree>
    <p:extLst>
      <p:ext uri="{BB962C8B-B14F-4D97-AF65-F5344CB8AC3E}">
        <p14:creationId xmlns:p14="http://schemas.microsoft.com/office/powerpoint/2010/main" val="296198301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MAF today"/>
          <p:cNvSpPr txBox="1">
            <a:spLocks noGrp="1"/>
          </p:cNvSpPr>
          <p:nvPr>
            <p:ph type="title"/>
          </p:nvPr>
        </p:nvSpPr>
        <p:spPr>
          <a:prstGeom prst="rect">
            <a:avLst/>
          </a:prstGeom>
        </p:spPr>
        <p:txBody>
          <a:bodyPr/>
          <a:lstStyle>
            <a:lvl1pPr>
              <a:defRPr>
                <a:solidFill>
                  <a:srgbClr val="EB0000"/>
                </a:solidFill>
              </a:defRPr>
            </a:lvl1pPr>
          </a:lstStyle>
          <a:p>
            <a:r>
              <a:t>MAF today</a:t>
            </a:r>
          </a:p>
        </p:txBody>
      </p:sp>
      <p:pic>
        <p:nvPicPr>
          <p:cNvPr id="460" name="Derek's MAF map corr.jpg" descr="Derek's MAF map corr.jpg"/>
          <p:cNvPicPr>
            <a:picLocks noChangeAspect="1"/>
          </p:cNvPicPr>
          <p:nvPr/>
        </p:nvPicPr>
        <p:blipFill>
          <a:blip r:embed="rId3">
            <a:extLst/>
          </a:blip>
          <a:stretch>
            <a:fillRect/>
          </a:stretch>
        </p:blipFill>
        <p:spPr>
          <a:xfrm>
            <a:off x="444500" y="1206500"/>
            <a:ext cx="12115800" cy="6985000"/>
          </a:xfrm>
          <a:prstGeom prst="rect">
            <a:avLst/>
          </a:prstGeom>
          <a:ln w="12700">
            <a:solidFill>
              <a:srgbClr val="000000"/>
            </a:solidFill>
            <a:miter lim="400000"/>
          </a:ln>
        </p:spPr>
      </p:pic>
      <p:sp>
        <p:nvSpPr>
          <p:cNvPr id="461" name="Rectangle"/>
          <p:cNvSpPr/>
          <p:nvPr/>
        </p:nvSpPr>
        <p:spPr>
          <a:xfrm>
            <a:off x="1371600" y="6299200"/>
            <a:ext cx="1435100" cy="1524000"/>
          </a:xfrm>
          <a:prstGeom prst="rect">
            <a:avLst/>
          </a:prstGeom>
          <a:solidFill>
            <a:srgbClr val="B1EB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462" name="MAF USA…"/>
          <p:cNvSpPr txBox="1"/>
          <p:nvPr/>
        </p:nvSpPr>
        <p:spPr>
          <a:xfrm>
            <a:off x="1333010" y="6254750"/>
            <a:ext cx="2184147" cy="1600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98000"/>
              </a:lnSpc>
              <a:defRPr sz="2000">
                <a:latin typeface="Helvetica Neue"/>
                <a:ea typeface="Helvetica Neue"/>
                <a:cs typeface="Helvetica Neue"/>
                <a:sym typeface="Helvetica Neue"/>
              </a:defRPr>
            </a:pPr>
            <a:r>
              <a:t>MAF USA</a:t>
            </a:r>
          </a:p>
          <a:p>
            <a:pPr algn="l">
              <a:lnSpc>
                <a:spcPct val="98000"/>
              </a:lnSpc>
              <a:defRPr sz="2000">
                <a:latin typeface="Helvetica Neue"/>
                <a:ea typeface="Helvetica Neue"/>
                <a:cs typeface="Helvetica Neue"/>
                <a:sym typeface="Helvetica Neue"/>
              </a:defRPr>
            </a:pPr>
            <a:r>
              <a:t>MAF Europe</a:t>
            </a:r>
          </a:p>
          <a:p>
            <a:pPr algn="l">
              <a:lnSpc>
                <a:spcPct val="98000"/>
              </a:lnSpc>
              <a:defRPr sz="2000">
                <a:latin typeface="Helvetica Neue"/>
                <a:ea typeface="Helvetica Neue"/>
                <a:cs typeface="Helvetica Neue"/>
                <a:sym typeface="Helvetica Neue"/>
              </a:defRPr>
            </a:pPr>
            <a:r>
              <a:t>MAF South Africa</a:t>
            </a:r>
          </a:p>
          <a:p>
            <a:pPr algn="l">
              <a:lnSpc>
                <a:spcPct val="98000"/>
              </a:lnSpc>
              <a:defRPr sz="2000">
                <a:latin typeface="Helvetica Neue"/>
                <a:ea typeface="Helvetica Neue"/>
                <a:cs typeface="Helvetica Neue"/>
                <a:sym typeface="Helvetica Neue"/>
              </a:defRPr>
            </a:pPr>
            <a:r>
              <a:t>MAF Australia</a:t>
            </a:r>
          </a:p>
          <a:p>
            <a:pPr algn="l">
              <a:lnSpc>
                <a:spcPct val="98000"/>
              </a:lnSpc>
              <a:defRPr sz="2000">
                <a:latin typeface="Helvetica Neue"/>
                <a:ea typeface="Helvetica Neue"/>
                <a:cs typeface="Helvetica Neue"/>
                <a:sym typeface="Helvetica Neue"/>
              </a:defRPr>
            </a:pPr>
            <a:r>
              <a:t>MAF Canada</a:t>
            </a:r>
          </a:p>
        </p:txBody>
      </p:sp>
      <p:sp>
        <p:nvSpPr>
          <p:cNvPr id="463" name="More than 1,250 staff (c.1,000 national), and c.128 aircraft, flying to &gt;1,400 communities."/>
          <p:cNvSpPr txBox="1">
            <a:spLocks noGrp="1"/>
          </p:cNvSpPr>
          <p:nvPr>
            <p:ph type="body" sz="quarter" idx="1"/>
          </p:nvPr>
        </p:nvSpPr>
        <p:spPr>
          <a:xfrm>
            <a:off x="4988087" y="7442200"/>
            <a:ext cx="7546813" cy="1796932"/>
          </a:xfrm>
          <a:prstGeom prst="rect">
            <a:avLst/>
          </a:prstGeom>
          <a:solidFill>
            <a:srgbClr val="FFFFFF"/>
          </a:solidFill>
        </p:spPr>
        <p:txBody>
          <a:bodyPr anchor="t"/>
          <a:lstStyle>
            <a:lvl1pPr marL="571500">
              <a:buBlip>
                <a:blip r:embed="rId4"/>
              </a:buBlip>
              <a:defRPr>
                <a:solidFill>
                  <a:srgbClr val="01178B"/>
                </a:solidFill>
              </a:defRPr>
            </a:lvl1pPr>
          </a:lstStyle>
          <a:p>
            <a:r>
              <a:rPr dirty="0"/>
              <a:t>More than 1,</a:t>
            </a:r>
            <a:r>
              <a:rPr lang="en-GB" dirty="0"/>
              <a:t>300</a:t>
            </a:r>
            <a:r>
              <a:rPr dirty="0"/>
              <a:t> staff (c.1,000 national), and c.1</a:t>
            </a:r>
            <a:r>
              <a:rPr lang="en-GB" dirty="0"/>
              <a:t>31</a:t>
            </a:r>
            <a:r>
              <a:rPr dirty="0"/>
              <a:t> aircraft, flying to &gt;1,400 communities.  </a:t>
            </a:r>
          </a:p>
        </p:txBody>
      </p:sp>
      <p:sp>
        <p:nvSpPr>
          <p:cNvPr id="464" name="MAF International formed 2006."/>
          <p:cNvSpPr txBox="1"/>
          <p:nvPr/>
        </p:nvSpPr>
        <p:spPr>
          <a:xfrm>
            <a:off x="4988087" y="1295400"/>
            <a:ext cx="7534200" cy="6477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489857" indent="-489857">
              <a:buSzPct val="100000"/>
              <a:buBlip>
                <a:blip r:embed="rId4"/>
              </a:buBlip>
              <a:defRPr sz="3600" b="1">
                <a:solidFill>
                  <a:srgbClr val="000091"/>
                </a:solidFill>
                <a:latin typeface="Helvetica Neue"/>
                <a:ea typeface="Helvetica Neue"/>
                <a:cs typeface="Helvetica Neue"/>
                <a:sym typeface="Helvetica Neue"/>
              </a:defRPr>
            </a:lvl1pPr>
          </a:lstStyle>
          <a:p>
            <a:pPr>
              <a:defRPr sz="4200" b="0">
                <a:latin typeface="+mn-lt"/>
                <a:ea typeface="+mn-ea"/>
                <a:cs typeface="+mn-cs"/>
                <a:sym typeface="Gill Sans"/>
              </a:defRPr>
            </a:pPr>
            <a:r>
              <a:rPr sz="3600" b="1">
                <a:latin typeface="Helvetica Neue"/>
                <a:ea typeface="Helvetica Neue"/>
                <a:cs typeface="Helvetica Neue"/>
                <a:sym typeface="Helvetica Neue"/>
              </a:rPr>
              <a:t>MAF International formed 2006.</a:t>
            </a:r>
          </a:p>
        </p:txBody>
      </p:sp>
      <p:sp>
        <p:nvSpPr>
          <p:cNvPr id="465" name="We serve in 37 countries, with flying programmes in 27."/>
          <p:cNvSpPr txBox="1"/>
          <p:nvPr/>
        </p:nvSpPr>
        <p:spPr>
          <a:xfrm>
            <a:off x="4988087" y="2082800"/>
            <a:ext cx="7544004" cy="120593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89857" indent="-489857" algn="l">
              <a:buSzPct val="100000"/>
              <a:buBlip>
                <a:blip r:embed="rId4"/>
              </a:buBlip>
              <a:defRPr sz="3600" b="1">
                <a:solidFill>
                  <a:srgbClr val="000091"/>
                </a:solidFill>
                <a:latin typeface="Helvetica Neue"/>
                <a:ea typeface="Helvetica Neue"/>
                <a:cs typeface="Helvetica Neue"/>
                <a:sym typeface="Helvetica Neue"/>
              </a:defRPr>
            </a:lvl1pPr>
          </a:lstStyle>
          <a:p>
            <a:pPr>
              <a:defRPr sz="4200" b="0">
                <a:latin typeface="+mn-lt"/>
                <a:ea typeface="+mn-ea"/>
                <a:cs typeface="+mn-cs"/>
                <a:sym typeface="Gill Sans"/>
              </a:defRPr>
            </a:pPr>
            <a:r>
              <a:rPr sz="3600" b="1" dirty="0">
                <a:latin typeface="Helvetica Neue"/>
                <a:ea typeface="Helvetica Neue"/>
                <a:cs typeface="Helvetica Neue"/>
                <a:sym typeface="Helvetica Neue"/>
              </a:rPr>
              <a:t>We serve in 37 countries, with flying </a:t>
            </a:r>
            <a:r>
              <a:rPr lang="en-GB" sz="3600" b="1" dirty="0">
                <a:latin typeface="Helvetica Neue"/>
                <a:ea typeface="Helvetica Neue"/>
                <a:cs typeface="Helvetica Neue"/>
                <a:sym typeface="Helvetica Neue"/>
              </a:rPr>
              <a:t>programs</a:t>
            </a:r>
            <a:r>
              <a:rPr sz="3600" b="1" dirty="0">
                <a:latin typeface="Helvetica Neue"/>
                <a:ea typeface="Helvetica Neue"/>
                <a:cs typeface="Helvetica Neue"/>
                <a:sym typeface="Helvetica Neue"/>
              </a:rPr>
              <a:t> in 2</a:t>
            </a:r>
            <a:r>
              <a:rPr lang="en-GB" sz="3600" b="1" dirty="0">
                <a:latin typeface="Helvetica Neue"/>
                <a:ea typeface="Helvetica Neue"/>
                <a:cs typeface="Helvetica Neue"/>
                <a:sym typeface="Helvetica Neue"/>
              </a:rPr>
              <a:t>6</a:t>
            </a:r>
            <a:r>
              <a:rPr sz="3600" b="1" dirty="0">
                <a:latin typeface="Helvetica Neue"/>
                <a:ea typeface="Helvetica Neue"/>
                <a:cs typeface="Helvetica Neue"/>
                <a:sym typeface="Helvetica Neue"/>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3" animBg="1" advAuto="0"/>
      <p:bldP spid="464" grpId="1" animBg="1" advAuto="0"/>
      <p:bldP spid="465"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410035" y="-243143"/>
            <a:ext cx="18473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560">
              <a:latin typeface="Arial" panose="020B0604020202020204" pitchFamily="34" charset="0"/>
            </a:endParaRPr>
          </a:p>
        </p:txBody>
      </p:sp>
      <p:graphicFrame>
        <p:nvGraphicFramePr>
          <p:cNvPr id="18435" name="Object 1"/>
          <p:cNvGraphicFramePr>
            <a:graphicFrameLocks noChangeAspect="1"/>
          </p:cNvGraphicFramePr>
          <p:nvPr/>
        </p:nvGraphicFramePr>
        <p:xfrm>
          <a:off x="699912" y="1259840"/>
          <a:ext cx="9983893" cy="7504853"/>
        </p:xfrm>
        <a:graphic>
          <a:graphicData uri="http://schemas.openxmlformats.org/presentationml/2006/ole">
            <mc:AlternateContent xmlns:mc="http://schemas.openxmlformats.org/markup-compatibility/2006">
              <mc:Choice xmlns:v="urn:schemas-microsoft-com:vml" Requires="v">
                <p:oleObj spid="_x0000_s1048" name="Slide" r:id="rId4" imgW="4570378" imgH="3427533" progId="PowerPoint.Slide.12">
                  <p:embed/>
                </p:oleObj>
              </mc:Choice>
              <mc:Fallback>
                <p:oleObj name="Slide" r:id="rId4" imgW="4570378" imgH="3427533" progId="PowerPoint.Slide.12">
                  <p:embed/>
                  <p:pic>
                    <p:nvPicPr>
                      <p:cNvPr id="1843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12" y="1259840"/>
                        <a:ext cx="9983893" cy="750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7039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MAF today"/>
          <p:cNvSpPr txBox="1">
            <a:spLocks noGrp="1"/>
          </p:cNvSpPr>
          <p:nvPr>
            <p:ph type="title"/>
          </p:nvPr>
        </p:nvSpPr>
        <p:spPr>
          <a:prstGeom prst="rect">
            <a:avLst/>
          </a:prstGeom>
        </p:spPr>
        <p:txBody>
          <a:bodyPr/>
          <a:lstStyle>
            <a:lvl1pPr>
              <a:defRPr>
                <a:solidFill>
                  <a:srgbClr val="EB0000"/>
                </a:solidFill>
              </a:defRPr>
            </a:lvl1pPr>
          </a:lstStyle>
          <a:p>
            <a:r>
              <a:rPr dirty="0"/>
              <a:t>MAF today</a:t>
            </a:r>
            <a:r>
              <a:rPr lang="en-GB" dirty="0"/>
              <a:t> 2018</a:t>
            </a:r>
            <a:endParaRPr dirty="0"/>
          </a:p>
        </p:txBody>
      </p:sp>
      <p:sp>
        <p:nvSpPr>
          <p:cNvPr id="468" name="Each day, on average, MAF:…"/>
          <p:cNvSpPr txBox="1">
            <a:spLocks noGrp="1"/>
          </p:cNvSpPr>
          <p:nvPr>
            <p:ph type="body" sz="half" idx="1"/>
          </p:nvPr>
        </p:nvSpPr>
        <p:spPr>
          <a:xfrm>
            <a:off x="7581027" y="1206500"/>
            <a:ext cx="5193110" cy="6197600"/>
          </a:xfrm>
          <a:prstGeom prst="rect">
            <a:avLst/>
          </a:prstGeom>
        </p:spPr>
        <p:txBody>
          <a:bodyPr anchor="t"/>
          <a:lstStyle/>
          <a:p>
            <a:pPr marL="876300">
              <a:buBlip>
                <a:blip r:embed="rId3"/>
              </a:buBlip>
              <a:defRPr>
                <a:solidFill>
                  <a:srgbClr val="000091"/>
                </a:solidFill>
              </a:defRPr>
            </a:pPr>
            <a:r>
              <a:rPr lang="en-GB" dirty="0"/>
              <a:t>Flew 39,000 hours</a:t>
            </a:r>
            <a:endParaRPr dirty="0"/>
          </a:p>
          <a:p>
            <a:pPr marL="876300">
              <a:buBlip>
                <a:blip r:embed="rId3"/>
              </a:buBlip>
              <a:defRPr>
                <a:solidFill>
                  <a:srgbClr val="000091"/>
                </a:solidFill>
              </a:defRPr>
            </a:pPr>
            <a:r>
              <a:rPr dirty="0"/>
              <a:t>Flies </a:t>
            </a:r>
            <a:r>
              <a:rPr lang="en-GB" dirty="0"/>
              <a:t>8 million km (199 aro9und equator)</a:t>
            </a:r>
            <a:endParaRPr dirty="0"/>
          </a:p>
          <a:p>
            <a:pPr marL="876300">
              <a:buBlip>
                <a:blip r:embed="rId3"/>
              </a:buBlip>
              <a:defRPr>
                <a:solidFill>
                  <a:srgbClr val="000091"/>
                </a:solidFill>
              </a:defRPr>
            </a:pPr>
            <a:r>
              <a:rPr dirty="0"/>
              <a:t>Carries more than </a:t>
            </a:r>
            <a:r>
              <a:rPr lang="en-GB" dirty="0"/>
              <a:t>157,000 </a:t>
            </a:r>
            <a:r>
              <a:rPr dirty="0"/>
              <a:t>passengers and </a:t>
            </a:r>
            <a:r>
              <a:rPr lang="en-GB" dirty="0"/>
              <a:t>6 million</a:t>
            </a:r>
            <a:r>
              <a:rPr dirty="0"/>
              <a:t> kg of freight.</a:t>
            </a:r>
          </a:p>
        </p:txBody>
      </p:sp>
      <p:sp>
        <p:nvSpPr>
          <p:cNvPr id="469" name="On average, an MAF aircraft takes off or lands somewhere in the world every 4½  minutes."/>
          <p:cNvSpPr txBox="1"/>
          <p:nvPr/>
        </p:nvSpPr>
        <p:spPr>
          <a:xfrm>
            <a:off x="901700" y="7569200"/>
            <a:ext cx="11188700" cy="120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l">
              <a:spcBef>
                <a:spcPts val="2400"/>
              </a:spcBef>
              <a:defRPr sz="3600" b="1">
                <a:solidFill>
                  <a:srgbClr val="01178B"/>
                </a:solidFill>
                <a:latin typeface="Helvetica Neue"/>
                <a:ea typeface="Helvetica Neue"/>
                <a:cs typeface="Helvetica Neue"/>
                <a:sym typeface="Helvetica Neue"/>
              </a:defRPr>
            </a:pPr>
            <a:r>
              <a:t>On average, an MAF aircraft takes off or lands somewhere in the world every 4½  minutes.</a:t>
            </a:r>
          </a:p>
        </p:txBody>
      </p:sp>
      <p:pic>
        <p:nvPicPr>
          <p:cNvPr id="470" name="MAF_Kenya_290.jpg" descr="MAF_Kenya_290.jpg"/>
          <p:cNvPicPr>
            <a:picLocks noChangeAspect="1"/>
          </p:cNvPicPr>
          <p:nvPr/>
        </p:nvPicPr>
        <p:blipFill>
          <a:blip r:embed="rId4">
            <a:extLst/>
          </a:blip>
          <a:stretch>
            <a:fillRect/>
          </a:stretch>
        </p:blipFill>
        <p:spPr>
          <a:xfrm>
            <a:off x="438323" y="1206500"/>
            <a:ext cx="7136355" cy="4748919"/>
          </a:xfrm>
          <a:prstGeom prst="rect">
            <a:avLst/>
          </a:prstGeom>
          <a:ln w="12700">
            <a:solidFill>
              <a:srgbClr val="000000"/>
            </a:solidFill>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Where do our people come from?"/>
          <p:cNvSpPr txBox="1">
            <a:spLocks noGrp="1"/>
          </p:cNvSpPr>
          <p:nvPr>
            <p:ph type="title"/>
          </p:nvPr>
        </p:nvSpPr>
        <p:spPr>
          <a:prstGeom prst="rect">
            <a:avLst/>
          </a:prstGeom>
        </p:spPr>
        <p:txBody>
          <a:bodyPr/>
          <a:lstStyle>
            <a:lvl1pPr>
              <a:defRPr>
                <a:solidFill>
                  <a:srgbClr val="EB0000"/>
                </a:solidFill>
              </a:defRPr>
            </a:lvl1pPr>
          </a:lstStyle>
          <a:p>
            <a:r>
              <a:t>Where do our people come from?</a:t>
            </a:r>
          </a:p>
        </p:txBody>
      </p:sp>
      <p:sp>
        <p:nvSpPr>
          <p:cNvPr id="502" name="MAF’s multi-national team includes:…"/>
          <p:cNvSpPr txBox="1">
            <a:spLocks noGrp="1"/>
          </p:cNvSpPr>
          <p:nvPr>
            <p:ph type="body" sz="half" idx="1"/>
          </p:nvPr>
        </p:nvSpPr>
        <p:spPr>
          <a:xfrm>
            <a:off x="7429500" y="1206500"/>
            <a:ext cx="5105400" cy="7137400"/>
          </a:xfrm>
          <a:prstGeom prst="rect">
            <a:avLst/>
          </a:prstGeom>
        </p:spPr>
        <p:txBody>
          <a:bodyPr anchor="t"/>
          <a:lstStyle/>
          <a:p>
            <a:pPr marL="0" indent="304800">
              <a:buSzTx/>
              <a:buNone/>
              <a:defRPr>
                <a:solidFill>
                  <a:srgbClr val="000091"/>
                </a:solidFill>
              </a:defRPr>
            </a:pPr>
            <a:r>
              <a:t>MAF’s multi-national team includes:</a:t>
            </a:r>
          </a:p>
          <a:p>
            <a:pPr>
              <a:buBlip>
                <a:blip r:embed="rId2"/>
              </a:buBlip>
              <a:defRPr>
                <a:solidFill>
                  <a:srgbClr val="000091"/>
                </a:solidFill>
              </a:defRPr>
            </a:pPr>
            <a:r>
              <a:t>Pilots, engineers and radio technicians.</a:t>
            </a:r>
          </a:p>
          <a:p>
            <a:pPr>
              <a:buBlip>
                <a:blip r:embed="rId2"/>
              </a:buBlip>
              <a:defRPr>
                <a:solidFill>
                  <a:srgbClr val="000091"/>
                </a:solidFill>
              </a:defRPr>
            </a:pPr>
            <a:r>
              <a:t>Managers, accountants and secretaries.</a:t>
            </a:r>
          </a:p>
          <a:p>
            <a:pPr>
              <a:buBlip>
                <a:blip r:embed="rId2"/>
              </a:buBlip>
              <a:defRPr>
                <a:solidFill>
                  <a:srgbClr val="000091"/>
                </a:solidFill>
              </a:defRPr>
            </a:pPr>
            <a:r>
              <a:t>IT specialists, builders and administrators.</a:t>
            </a:r>
          </a:p>
        </p:txBody>
      </p:sp>
      <p:pic>
        <p:nvPicPr>
          <p:cNvPr id="503" name="droppedImage.pdf" descr="droppedImage.pdf"/>
          <p:cNvPicPr>
            <a:picLocks noChangeAspect="1"/>
          </p:cNvPicPr>
          <p:nvPr/>
        </p:nvPicPr>
        <p:blipFill>
          <a:blip r:embed="rId3">
            <a:extLst/>
          </a:blip>
          <a:stretch>
            <a:fillRect/>
          </a:stretch>
        </p:blipFill>
        <p:spPr>
          <a:xfrm>
            <a:off x="445236" y="1206500"/>
            <a:ext cx="6985001" cy="5802139"/>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Where do our people come from?"/>
          <p:cNvSpPr txBox="1">
            <a:spLocks noGrp="1"/>
          </p:cNvSpPr>
          <p:nvPr>
            <p:ph type="title"/>
          </p:nvPr>
        </p:nvSpPr>
        <p:spPr>
          <a:prstGeom prst="rect">
            <a:avLst/>
          </a:prstGeom>
        </p:spPr>
        <p:txBody>
          <a:bodyPr/>
          <a:lstStyle>
            <a:lvl1pPr>
              <a:defRPr>
                <a:solidFill>
                  <a:srgbClr val="EB0000"/>
                </a:solidFill>
              </a:defRPr>
            </a:lvl1pPr>
          </a:lstStyle>
          <a:p>
            <a:r>
              <a:t>Where do our people come from?</a:t>
            </a:r>
          </a:p>
        </p:txBody>
      </p:sp>
      <p:pic>
        <p:nvPicPr>
          <p:cNvPr id="506" name="droppedImage.pdf" descr="droppedImage.pdf"/>
          <p:cNvPicPr>
            <a:picLocks noChangeAspect="1"/>
          </p:cNvPicPr>
          <p:nvPr/>
        </p:nvPicPr>
        <p:blipFill>
          <a:blip r:embed="rId3">
            <a:extLst/>
          </a:blip>
          <a:stretch>
            <a:fillRect/>
          </a:stretch>
        </p:blipFill>
        <p:spPr>
          <a:xfrm>
            <a:off x="439947" y="1206500"/>
            <a:ext cx="7937501" cy="5119333"/>
          </a:xfrm>
          <a:prstGeom prst="rect">
            <a:avLst/>
          </a:prstGeom>
          <a:ln w="12700">
            <a:miter lim="400000"/>
          </a:ln>
        </p:spPr>
      </p:pic>
      <p:sp>
        <p:nvSpPr>
          <p:cNvPr id="507" name="As many as possible are recruited locally.…"/>
          <p:cNvSpPr txBox="1">
            <a:spLocks noGrp="1"/>
          </p:cNvSpPr>
          <p:nvPr>
            <p:ph type="body" sz="half" idx="1"/>
          </p:nvPr>
        </p:nvSpPr>
        <p:spPr>
          <a:xfrm>
            <a:off x="8382000" y="1206500"/>
            <a:ext cx="4559300" cy="6502400"/>
          </a:xfrm>
          <a:prstGeom prst="rect">
            <a:avLst/>
          </a:prstGeom>
        </p:spPr>
        <p:txBody>
          <a:bodyPr/>
          <a:lstStyle/>
          <a:p>
            <a:pPr>
              <a:buBlip>
                <a:blip r:embed="rId4"/>
              </a:buBlip>
              <a:defRPr>
                <a:solidFill>
                  <a:srgbClr val="000091"/>
                </a:solidFill>
              </a:defRPr>
            </a:pPr>
            <a:r>
              <a:t>As many as possible are recruited locally.</a:t>
            </a:r>
          </a:p>
          <a:p>
            <a:pPr>
              <a:buBlip>
                <a:blip r:embed="rId4"/>
              </a:buBlip>
              <a:defRPr>
                <a:solidFill>
                  <a:srgbClr val="000091"/>
                </a:solidFill>
              </a:defRPr>
            </a:pPr>
            <a:r>
              <a:t>MAF expatriate staff are Christians endorsed and supported by their home churches.</a:t>
            </a:r>
          </a:p>
        </p:txBody>
      </p:sp>
      <p:pic>
        <p:nvPicPr>
          <p:cNvPr id="508" name="MAF woman pilot.png" descr="MAF woman pilot.png"/>
          <p:cNvPicPr>
            <a:picLocks noChangeAspect="1"/>
          </p:cNvPicPr>
          <p:nvPr/>
        </p:nvPicPr>
        <p:blipFill>
          <a:blip r:embed="rId5">
            <a:extLst/>
          </a:blip>
          <a:srcRect t="3883" r="956" b="1941"/>
          <a:stretch>
            <a:fillRect/>
          </a:stretch>
        </p:blipFill>
        <p:spPr>
          <a:xfrm>
            <a:off x="5715000" y="3848100"/>
            <a:ext cx="2628900" cy="2463800"/>
          </a:xfrm>
          <a:prstGeom prst="rect">
            <a:avLst/>
          </a:prstGeom>
          <a:ln w="12700">
            <a:miter lim="400000"/>
          </a:ln>
        </p:spPr>
      </p:pic>
      <p:pic>
        <p:nvPicPr>
          <p:cNvPr id="509" name="MAF woman pilot.png" descr="MAF woman pilot.png"/>
          <p:cNvPicPr>
            <a:picLocks noChangeAspect="1"/>
          </p:cNvPicPr>
          <p:nvPr/>
        </p:nvPicPr>
        <p:blipFill>
          <a:blip r:embed="rId5">
            <a:extLst/>
          </a:blip>
          <a:srcRect t="3883" r="956" b="1941"/>
          <a:stretch>
            <a:fillRect/>
          </a:stretch>
        </p:blipFill>
        <p:spPr>
          <a:xfrm>
            <a:off x="5727700" y="3848100"/>
            <a:ext cx="2628900" cy="24638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61CF9-5857-724E-A780-9C3EF1C94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2730500"/>
            <a:ext cx="7620000" cy="4292600"/>
          </a:xfrm>
          <a:prstGeom prst="rect">
            <a:avLst/>
          </a:prstGeom>
        </p:spPr>
      </p:pic>
    </p:spTree>
    <p:extLst>
      <p:ext uri="{BB962C8B-B14F-4D97-AF65-F5344CB8AC3E}">
        <p14:creationId xmlns:p14="http://schemas.microsoft.com/office/powerpoint/2010/main" val="368931516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IF WE CAN REACH YOU, WE CAN REACH THE PEOPLE WE SERVE AROUND THE WORLD..."/>
          <p:cNvSpPr txBox="1"/>
          <p:nvPr/>
        </p:nvSpPr>
        <p:spPr>
          <a:xfrm>
            <a:off x="444500" y="254000"/>
            <a:ext cx="121031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a:defRPr sz="4000">
                <a:solidFill>
                  <a:srgbClr val="EB0000"/>
                </a:solidFill>
                <a:latin typeface="+mj-lt"/>
                <a:ea typeface="+mj-ea"/>
                <a:cs typeface="+mj-cs"/>
                <a:sym typeface="Arial Black"/>
              </a:defRPr>
            </a:lvl1pPr>
          </a:lstStyle>
          <a:p>
            <a:r>
              <a:t>IF WE CAN REACH YOU, WE CAN REACH THE PEOPLE WE SERVE AROUND THE WORLD...</a:t>
            </a:r>
          </a:p>
        </p:txBody>
      </p:sp>
      <p:sp>
        <p:nvSpPr>
          <p:cNvPr id="526" name="Read the story: Hope Has Wings, Jungle Pilot, and other books.…"/>
          <p:cNvSpPr txBox="1"/>
          <p:nvPr/>
        </p:nvSpPr>
        <p:spPr>
          <a:xfrm>
            <a:off x="444500" y="2667000"/>
            <a:ext cx="12242800" cy="764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889000" lvl="1" indent="-571500" algn="l">
              <a:spcBef>
                <a:spcPts val="2000"/>
              </a:spcBef>
              <a:buSzPct val="100000"/>
              <a:buBlip>
                <a:blip r:embed="rId2"/>
              </a:buBlip>
              <a:defRPr sz="3600" b="1">
                <a:solidFill>
                  <a:srgbClr val="00437E"/>
                </a:solidFill>
                <a:latin typeface="Helvetica Neue"/>
                <a:ea typeface="Helvetica Neue"/>
                <a:cs typeface="Helvetica Neue"/>
                <a:sym typeface="Helvetica Neue"/>
              </a:defRPr>
            </a:pPr>
            <a:r>
              <a:rPr>
                <a:solidFill>
                  <a:srgbClr val="EE2C00"/>
                </a:solidFill>
              </a:rPr>
              <a:t>Read the story:</a:t>
            </a:r>
            <a:r>
              <a:rPr>
                <a:solidFill>
                  <a:srgbClr val="EA2900"/>
                </a:solidFill>
              </a:rPr>
              <a:t> </a:t>
            </a:r>
            <a:r>
              <a:rPr i="1">
                <a:solidFill>
                  <a:srgbClr val="000091"/>
                </a:solidFill>
              </a:rPr>
              <a:t>Hope Has Wings</a:t>
            </a:r>
            <a:r>
              <a:rPr>
                <a:solidFill>
                  <a:srgbClr val="000091"/>
                </a:solidFill>
              </a:rPr>
              <a:t>, </a:t>
            </a:r>
            <a:r>
              <a:rPr i="1">
                <a:solidFill>
                  <a:srgbClr val="000091"/>
                </a:solidFill>
              </a:rPr>
              <a:t>Jungle Pilot</a:t>
            </a:r>
            <a:r>
              <a:rPr>
                <a:solidFill>
                  <a:srgbClr val="000091"/>
                </a:solidFill>
              </a:rPr>
              <a:t>, and other books. </a:t>
            </a:r>
          </a:p>
          <a:p>
            <a:pPr marL="889000" lvl="1" indent="-571500" algn="l">
              <a:spcBef>
                <a:spcPts val="2000"/>
              </a:spcBef>
              <a:buSzPct val="100000"/>
              <a:buBlip>
                <a:blip r:embed="rId2"/>
              </a:buBlip>
              <a:defRPr sz="3600" b="1">
                <a:solidFill>
                  <a:srgbClr val="EA2900"/>
                </a:solidFill>
                <a:latin typeface="Helvetica Neue"/>
                <a:ea typeface="Helvetica Neue"/>
                <a:cs typeface="Helvetica Neue"/>
                <a:sym typeface="Helvetica Neue"/>
              </a:defRPr>
            </a:pPr>
            <a:r>
              <a:rPr>
                <a:solidFill>
                  <a:srgbClr val="EE2C00"/>
                </a:solidFill>
              </a:rPr>
              <a:t>Sign up here and now to come with us on a journey of discovery:</a:t>
            </a:r>
            <a:r>
              <a:rPr>
                <a:solidFill>
                  <a:srgbClr val="000091"/>
                </a:solidFill>
              </a:rPr>
              <a:t> It’s free, and there are no commitments.</a:t>
            </a:r>
          </a:p>
          <a:p>
            <a:pPr marL="889000" lvl="1" indent="-571500" algn="l">
              <a:spcBef>
                <a:spcPts val="2000"/>
              </a:spcBef>
              <a:buSzPct val="100000"/>
              <a:buBlip>
                <a:blip r:embed="rId2"/>
              </a:buBlip>
              <a:defRPr sz="3400" b="1">
                <a:solidFill>
                  <a:srgbClr val="00437E"/>
                </a:solidFill>
                <a:latin typeface="Helvetica Neue"/>
                <a:ea typeface="Helvetica Neue"/>
                <a:cs typeface="Helvetica Neue"/>
                <a:sym typeface="Helvetica Neue"/>
              </a:defRPr>
            </a:pPr>
            <a:r>
              <a:rPr sz="3600">
                <a:solidFill>
                  <a:srgbClr val="EE2C00"/>
                </a:solidFill>
              </a:rPr>
              <a:t>Accept the MAF Challenge:</a:t>
            </a:r>
            <a:r>
              <a:rPr sz="3600">
                <a:solidFill>
                  <a:srgbClr val="021CA2"/>
                </a:solidFill>
              </a:rPr>
              <a:t> </a:t>
            </a:r>
            <a:r>
              <a:rPr sz="3600">
                <a:solidFill>
                  <a:srgbClr val="000091"/>
                </a:solidFill>
              </a:rPr>
              <a:t>Tell someone else about MAF tomorrow! Recommend a presentation to other clubs or groups or churches.</a:t>
            </a:r>
          </a:p>
          <a:p>
            <a:pPr marL="857250" lvl="1" indent="-539750" algn="l">
              <a:spcBef>
                <a:spcPts val="3600"/>
              </a:spcBef>
              <a:buSzPct val="100000"/>
              <a:buBlip>
                <a:blip r:embed="rId2"/>
              </a:buBlip>
              <a:defRPr sz="3400" b="1">
                <a:solidFill>
                  <a:srgbClr val="00437E"/>
                </a:solidFill>
                <a:latin typeface="Helvetica Neue"/>
                <a:ea typeface="Helvetica Neue"/>
                <a:cs typeface="Helvetica Neue"/>
                <a:sym typeface="Helvetica Neue"/>
              </a:defRPr>
            </a:pPr>
            <a:r>
              <a:rPr>
                <a:solidFill>
                  <a:srgbClr val="EB0000"/>
                </a:solidFill>
              </a:rPr>
              <a:t>Follow the work:</a:t>
            </a:r>
            <a:r>
              <a:rPr>
                <a:solidFill>
                  <a:srgbClr val="021CA2"/>
                </a:solidFill>
              </a:rPr>
              <a:t> </a:t>
            </a:r>
            <a:r>
              <a:rPr u="sng">
                <a:solidFill>
                  <a:srgbClr val="000091"/>
                </a:solidFill>
                <a:hlinkClick r:id="rId3"/>
              </a:rPr>
              <a:t>www.maf-uk.org</a:t>
            </a:r>
            <a:r>
              <a:rPr>
                <a:solidFill>
                  <a:srgbClr val="000091"/>
                </a:solidFill>
              </a:rPr>
              <a:t>.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1000"/>
                                  </p:stCondLst>
                                  <p:iterate>
                                    <p:tmAbs val="0"/>
                                  </p:iterate>
                                  <p:childTnLst>
                                    <p:set>
                                      <p:cBhvr>
                                        <p:cTn id="6" fill="hold"/>
                                        <p:tgtEl>
                                          <p:spTgt spid="526">
                                            <p:bg/>
                                          </p:spTgt>
                                        </p:tgtEl>
                                        <p:attrNameLst>
                                          <p:attrName>style.visibility</p:attrName>
                                        </p:attrNameLst>
                                      </p:cBhvr>
                                      <p:to>
                                        <p:strVal val="visible"/>
                                      </p:to>
                                    </p:set>
                                  </p:childTnLst>
                                </p:cTn>
                              </p:par>
                              <p:par>
                                <p:cTn id="7" presetID="1" presetClass="entr" presetSubtype="0" fill="hold" grpId="1" nodeType="withEffect">
                                  <p:stCondLst>
                                    <p:cond delay="1000"/>
                                  </p:stCondLst>
                                  <p:iterate>
                                    <p:tmAbs val="0"/>
                                  </p:iterate>
                                  <p:childTnLst>
                                    <p:set>
                                      <p:cBhvr>
                                        <p:cTn id="8" fill="hold"/>
                                        <p:tgtEl>
                                          <p:spTgt spid="526">
                                            <p:txEl>
                                              <p:pRg st="0" end="0"/>
                                            </p:txEl>
                                          </p:spTgt>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1" nodeType="afterEffect">
                                  <p:stCondLst>
                                    <p:cond delay="1000"/>
                                  </p:stCondLst>
                                  <p:iterate>
                                    <p:tmAbs val="0"/>
                                  </p:iterate>
                                  <p:childTnLst>
                                    <p:set>
                                      <p:cBhvr>
                                        <p:cTn id="11" fill="hold"/>
                                        <p:tgtEl>
                                          <p:spTgt spid="526">
                                            <p:txEl>
                                              <p:pRg st="1" end="1"/>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1" nodeType="afterEffect">
                                  <p:stCondLst>
                                    <p:cond delay="1000"/>
                                  </p:stCondLst>
                                  <p:iterate>
                                    <p:tmAbs val="0"/>
                                  </p:iterate>
                                  <p:childTnLst>
                                    <p:set>
                                      <p:cBhvr>
                                        <p:cTn id="14" fill="hold"/>
                                        <p:tgtEl>
                                          <p:spTgt spid="526">
                                            <p:txEl>
                                              <p:pRg st="2" end="2"/>
                                            </p:txEl>
                                          </p:spTgt>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grpId="1" nodeType="afterEffect">
                                  <p:stCondLst>
                                    <p:cond delay="1000"/>
                                  </p:stCondLst>
                                  <p:iterate>
                                    <p:tmAbs val="0"/>
                                  </p:iterate>
                                  <p:childTnLst>
                                    <p:set>
                                      <p:cBhvr>
                                        <p:cTn id="17" fill="hold"/>
                                        <p:tgtEl>
                                          <p:spTgt spid="5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hat is Mission Aviation Fellowship?"/>
          <p:cNvSpPr txBox="1">
            <a:spLocks noGrp="1"/>
          </p:cNvSpPr>
          <p:nvPr>
            <p:ph type="title"/>
          </p:nvPr>
        </p:nvSpPr>
        <p:spPr>
          <a:prstGeom prst="rect">
            <a:avLst/>
          </a:prstGeom>
        </p:spPr>
        <p:txBody>
          <a:bodyPr/>
          <a:lstStyle>
            <a:lvl1pPr>
              <a:defRPr>
                <a:solidFill>
                  <a:srgbClr val="F22300"/>
                </a:solidFill>
              </a:defRPr>
            </a:lvl1pPr>
          </a:lstStyle>
          <a:p>
            <a:r>
              <a:t>What is Mission Aviation Fellowship?</a:t>
            </a:r>
          </a:p>
        </p:txBody>
      </p:sp>
      <p:sp>
        <p:nvSpPr>
          <p:cNvPr id="193" name="MAF is a Christian organization whose mission is to use light aircraft to bring people in developing countries the help they need.…"/>
          <p:cNvSpPr txBox="1">
            <a:spLocks noGrp="1"/>
          </p:cNvSpPr>
          <p:nvPr>
            <p:ph type="body" sz="half" idx="1"/>
          </p:nvPr>
        </p:nvSpPr>
        <p:spPr>
          <a:xfrm>
            <a:off x="7429500" y="1206500"/>
            <a:ext cx="5156200" cy="7645400"/>
          </a:xfrm>
          <a:prstGeom prst="rect">
            <a:avLst/>
          </a:prstGeom>
        </p:spPr>
        <p:txBody>
          <a:bodyPr anchor="t"/>
          <a:lstStyle/>
          <a:p>
            <a:pPr marL="876300">
              <a:buBlip>
                <a:blip r:embed="rId3"/>
              </a:buBlip>
              <a:defRPr>
                <a:solidFill>
                  <a:srgbClr val="000091"/>
                </a:solidFill>
              </a:defRPr>
            </a:pPr>
            <a:r>
              <a:t>MAF is a Christian organization whose mission is to use light aircraft to bring people in developing countries the help they need.</a:t>
            </a:r>
          </a:p>
          <a:p>
            <a:pPr marL="876300">
              <a:buBlip>
                <a:blip r:embed="rId3"/>
              </a:buBlip>
            </a:pPr>
            <a:r>
              <a:rPr>
                <a:solidFill>
                  <a:srgbClr val="000091"/>
                </a:solidFill>
              </a:rPr>
              <a:t>Our ‘product’ is </a:t>
            </a:r>
            <a:r>
              <a:rPr>
                <a:solidFill>
                  <a:srgbClr val="EE2C00"/>
                </a:solidFill>
                <a:effectLst>
                  <a:outerShdw dist="1524" dir="2438855" rotWithShape="0">
                    <a:srgbClr val="000000">
                      <a:alpha val="0"/>
                    </a:srgbClr>
                  </a:outerShdw>
                </a:effectLst>
              </a:rPr>
              <a:t>care for people, in body, mind and spirit.</a:t>
            </a:r>
            <a:r>
              <a:rPr>
                <a:solidFill>
                  <a:srgbClr val="F22300"/>
                </a:solidFill>
                <a:effectLst>
                  <a:outerShdw dist="1524" dir="2438855" rotWithShape="0">
                    <a:srgbClr val="000000">
                      <a:alpha val="0"/>
                    </a:srgbClr>
                  </a:outerShdw>
                </a:effectLst>
              </a:rPr>
              <a:t> </a:t>
            </a:r>
          </a:p>
        </p:txBody>
      </p:sp>
      <p:pic>
        <p:nvPicPr>
          <p:cNvPr id="194" name="Caravan casevac.jpg" descr="Caravan casevac.jpg"/>
          <p:cNvPicPr>
            <a:picLocks noChangeAspect="1"/>
          </p:cNvPicPr>
          <p:nvPr/>
        </p:nvPicPr>
        <p:blipFill>
          <a:blip r:embed="rId4">
            <a:extLst/>
          </a:blip>
          <a:srcRect l="2501" t="2301" r="21531" b="47"/>
          <a:stretch>
            <a:fillRect/>
          </a:stretch>
        </p:blipFill>
        <p:spPr>
          <a:xfrm>
            <a:off x="444500" y="1206500"/>
            <a:ext cx="6985000" cy="6734103"/>
          </a:xfrm>
          <a:prstGeom prst="rect">
            <a:avLst/>
          </a:prstGeom>
          <a:ln w="127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29" name="MAF UK Logo CMYK (COATED) (transparent).pdf" descr="MAF UK Logo CMYK (COATED) (transparent).pdf"/>
          <p:cNvPicPr>
            <a:picLocks noChangeAspect="1"/>
          </p:cNvPicPr>
          <p:nvPr/>
        </p:nvPicPr>
        <p:blipFill>
          <a:blip r:embed="rId4">
            <a:extLst/>
          </a:blip>
          <a:stretch>
            <a:fillRect/>
          </a:stretch>
        </p:blipFill>
        <p:spPr>
          <a:xfrm>
            <a:off x="2874169" y="63500"/>
            <a:ext cx="7861301" cy="3811540"/>
          </a:xfrm>
          <a:prstGeom prst="rect">
            <a:avLst/>
          </a:prstGeom>
          <a:ln w="12700">
            <a:miter lim="400000"/>
          </a:ln>
        </p:spPr>
      </p:pic>
      <p:sp>
        <p:nvSpPr>
          <p:cNvPr id="530" name="From the trust and obedience of a handful of airmen and women in 1945..."/>
          <p:cNvSpPr txBox="1"/>
          <p:nvPr/>
        </p:nvSpPr>
        <p:spPr>
          <a:xfrm>
            <a:off x="1123" y="736600"/>
            <a:ext cx="12992101" cy="146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400" b="1">
                <a:solidFill>
                  <a:srgbClr val="FFFB00"/>
                </a:solidFill>
                <a:effectLst>
                  <a:outerShdw dist="79212" dir="2700000" rotWithShape="0">
                    <a:srgbClr val="000000"/>
                  </a:outerShdw>
                </a:effectLst>
                <a:latin typeface="Helvetica Neue"/>
                <a:ea typeface="Helvetica Neue"/>
                <a:cs typeface="Helvetica Neue"/>
                <a:sym typeface="Helvetica Neue"/>
              </a:defRPr>
            </a:lvl1pPr>
          </a:lstStyle>
          <a:p>
            <a:r>
              <a:t>From the trust and obedience of a handful of airmen and women in 1945...</a:t>
            </a:r>
          </a:p>
        </p:txBody>
      </p:sp>
      <p:sp>
        <p:nvSpPr>
          <p:cNvPr id="531" name="God has brought into being a major air service provider..."/>
          <p:cNvSpPr txBox="1"/>
          <p:nvPr/>
        </p:nvSpPr>
        <p:spPr>
          <a:xfrm>
            <a:off x="1122" y="2235200"/>
            <a:ext cx="12992101" cy="1612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900" b="1">
                <a:solidFill>
                  <a:srgbClr val="FFFB00"/>
                </a:solidFill>
                <a:effectLst>
                  <a:outerShdw dist="79212" dir="2700000" rotWithShape="0">
                    <a:srgbClr val="000000"/>
                  </a:outerShdw>
                </a:effectLst>
                <a:latin typeface="Helvetica Neue"/>
                <a:ea typeface="Helvetica Neue"/>
                <a:cs typeface="Helvetica Neue"/>
                <a:sym typeface="Helvetica Neue"/>
              </a:defRPr>
            </a:lvl1pPr>
          </a:lstStyle>
          <a:p>
            <a:r>
              <a:t>God has brought into being a major air service provider...</a:t>
            </a:r>
          </a:p>
        </p:txBody>
      </p:sp>
      <p:sp>
        <p:nvSpPr>
          <p:cNvPr id="532" name="Celebrating 73 years of service"/>
          <p:cNvSpPr txBox="1"/>
          <p:nvPr/>
        </p:nvSpPr>
        <p:spPr>
          <a:xfrm>
            <a:off x="381000" y="7353300"/>
            <a:ext cx="12242800" cy="1358900"/>
          </a:xfrm>
          <a:prstGeom prst="rect">
            <a:avLst/>
          </a:prstGeom>
          <a:ln w="12700">
            <a:miter lim="400000"/>
          </a:ln>
          <a:effectLst>
            <a:outerShdw blurRad="12700" dist="7620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5600" b="1">
                <a:solidFill>
                  <a:srgbClr val="FFFB00"/>
                </a:solidFill>
                <a:latin typeface="Helvetica Neue"/>
                <a:ea typeface="Helvetica Neue"/>
                <a:cs typeface="Helvetica Neue"/>
                <a:sym typeface="Helvetica Neue"/>
              </a:defRPr>
            </a:lvl1pPr>
          </a:lstStyle>
          <a:p>
            <a:endParaRPr dirty="0"/>
          </a:p>
        </p:txBody>
      </p:sp>
      <p:sp>
        <p:nvSpPr>
          <p:cNvPr id="2" name="TextBox 1">
            <a:extLst>
              <a:ext uri="{FF2B5EF4-FFF2-40B4-BE49-F238E27FC236}">
                <a16:creationId xmlns:a16="http://schemas.microsoft.com/office/drawing/2014/main" id="{DBBBBF8E-6C70-0044-A883-CB86C9F11F5B}"/>
              </a:ext>
            </a:extLst>
          </p:cNvPr>
          <p:cNvSpPr txBox="1"/>
          <p:nvPr/>
        </p:nvSpPr>
        <p:spPr>
          <a:xfrm>
            <a:off x="381000" y="7316946"/>
            <a:ext cx="122428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a:ln>
                  <a:noFill/>
                </a:ln>
                <a:solidFill>
                  <a:srgbClr val="FFFF00"/>
                </a:solidFill>
                <a:effectLst/>
                <a:uFillTx/>
                <a:latin typeface="+mn-lt"/>
                <a:ea typeface="+mn-ea"/>
                <a:cs typeface="+mn-cs"/>
                <a:sym typeface="Gill Sans"/>
              </a:rPr>
              <a:t>Bringing love, help and hope to needy people in the name of the Lord Jesus Christ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30"/>
                                        </p:tgtEl>
                                        <p:attrNameLst>
                                          <p:attrName>style.visibility</p:attrName>
                                        </p:attrNameLst>
                                      </p:cBhvr>
                                      <p:to>
                                        <p:strVal val="visible"/>
                                      </p:to>
                                    </p:set>
                                    <p:animEffect transition="in" filter="dissolve">
                                      <p:cBhvr>
                                        <p:cTn id="7" dur="750"/>
                                        <p:tgtEl>
                                          <p:spTgt spid="530"/>
                                        </p:tgtEl>
                                      </p:cBhvr>
                                    </p:animEffect>
                                  </p:childTnLst>
                                </p:cTn>
                              </p:par>
                            </p:childTnLst>
                          </p:cTn>
                        </p:par>
                        <p:par>
                          <p:cTn id="8" fill="hold">
                            <p:stCondLst>
                              <p:cond delay="750"/>
                            </p:stCondLst>
                            <p:childTnLst>
                              <p:par>
                                <p:cTn id="9" presetID="9" presetClass="entr" fill="hold" grpId="2" nodeType="afterEffect">
                                  <p:stCondLst>
                                    <p:cond delay="1000"/>
                                  </p:stCondLst>
                                  <p:iterate>
                                    <p:tmAbs val="0"/>
                                  </p:iterate>
                                  <p:childTnLst>
                                    <p:set>
                                      <p:cBhvr>
                                        <p:cTn id="10" fill="hold"/>
                                        <p:tgtEl>
                                          <p:spTgt spid="531"/>
                                        </p:tgtEl>
                                        <p:attrNameLst>
                                          <p:attrName>style.visibility</p:attrName>
                                        </p:attrNameLst>
                                      </p:cBhvr>
                                      <p:to>
                                        <p:strVal val="visible"/>
                                      </p:to>
                                    </p:set>
                                    <p:animEffect transition="in" filter="dissolve">
                                      <p:cBhvr>
                                        <p:cTn id="11" dur="750"/>
                                        <p:tgtEl>
                                          <p:spTgt spid="53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4" nodeType="clickEffect">
                                  <p:stCondLst>
                                    <p:cond delay="0"/>
                                  </p:stCondLst>
                                  <p:iterate>
                                    <p:tmAbs val="0"/>
                                  </p:iterate>
                                  <p:childTnLst>
                                    <p:animEffect transition="out" filter="dissolve">
                                      <p:cBhvr>
                                        <p:cTn id="15" dur="1500" fill="hold"/>
                                        <p:tgtEl>
                                          <p:spTgt spid="530"/>
                                        </p:tgtEl>
                                      </p:cBhvr>
                                    </p:animEffect>
                                    <p:set>
                                      <p:cBhvr>
                                        <p:cTn id="16" fill="hold">
                                          <p:stCondLst>
                                            <p:cond delay="1499"/>
                                          </p:stCondLst>
                                        </p:cTn>
                                        <p:tgtEl>
                                          <p:spTgt spid="530"/>
                                        </p:tgtEl>
                                        <p:attrNameLst>
                                          <p:attrName>style.visibility</p:attrName>
                                        </p:attrNameLst>
                                      </p:cBhvr>
                                      <p:to>
                                        <p:strVal val="hidden"/>
                                      </p:to>
                                    </p:set>
                                  </p:childTnLst>
                                </p:cTn>
                              </p:par>
                            </p:childTnLst>
                          </p:cTn>
                        </p:par>
                        <p:par>
                          <p:cTn id="17" fill="hold">
                            <p:stCondLst>
                              <p:cond delay="1500"/>
                            </p:stCondLst>
                            <p:childTnLst>
                              <p:par>
                                <p:cTn id="18" presetID="9" presetClass="exit" fill="hold" grpId="5" nodeType="afterEffect">
                                  <p:stCondLst>
                                    <p:cond delay="0"/>
                                  </p:stCondLst>
                                  <p:iterate>
                                    <p:tmAbs val="0"/>
                                  </p:iterate>
                                  <p:childTnLst>
                                    <p:animEffect transition="out" filter="dissolve">
                                      <p:cBhvr>
                                        <p:cTn id="19" dur="1500" fill="hold"/>
                                        <p:tgtEl>
                                          <p:spTgt spid="531"/>
                                        </p:tgtEl>
                                      </p:cBhvr>
                                    </p:animEffect>
                                    <p:set>
                                      <p:cBhvr>
                                        <p:cTn id="20" fill="hold">
                                          <p:stCondLst>
                                            <p:cond delay="1499"/>
                                          </p:stCondLst>
                                        </p:cTn>
                                        <p:tgtEl>
                                          <p:spTgt spid="531"/>
                                        </p:tgtEl>
                                        <p:attrNameLst>
                                          <p:attrName>style.visibility</p:attrName>
                                        </p:attrNameLst>
                                      </p:cBhvr>
                                      <p:to>
                                        <p:strVal val="hidden"/>
                                      </p:to>
                                    </p:set>
                                  </p:childTnLst>
                                </p:cTn>
                              </p:par>
                            </p:childTnLst>
                          </p:cTn>
                        </p:par>
                        <p:par>
                          <p:cTn id="21" fill="hold">
                            <p:stCondLst>
                              <p:cond delay="3000"/>
                            </p:stCondLst>
                            <p:childTnLst>
                              <p:par>
                                <p:cTn id="22" presetID="23" presetClass="entr" presetSubtype="16" fill="hold" grpId="7" nodeType="afterEffect">
                                  <p:stCondLst>
                                    <p:cond delay="500"/>
                                  </p:stCondLst>
                                  <p:iterate>
                                    <p:tmAbs val="0"/>
                                  </p:iterate>
                                  <p:childTnLst>
                                    <p:set>
                                      <p:cBhvr>
                                        <p:cTn id="23" fill="hold"/>
                                        <p:tgtEl>
                                          <p:spTgt spid="529"/>
                                        </p:tgtEl>
                                        <p:attrNameLst>
                                          <p:attrName>style.visibility</p:attrName>
                                        </p:attrNameLst>
                                      </p:cBhvr>
                                      <p:to>
                                        <p:strVal val="visible"/>
                                      </p:to>
                                    </p:set>
                                    <p:anim calcmode="lin" valueType="num">
                                      <p:cBhvr>
                                        <p:cTn id="24" dur="2500" fill="hold"/>
                                        <p:tgtEl>
                                          <p:spTgt spid="529"/>
                                        </p:tgtEl>
                                        <p:attrNameLst>
                                          <p:attrName>ppt_w</p:attrName>
                                        </p:attrNameLst>
                                      </p:cBhvr>
                                      <p:tavLst>
                                        <p:tav tm="0">
                                          <p:val>
                                            <p:fltVal val="0"/>
                                          </p:val>
                                        </p:tav>
                                        <p:tav tm="100000">
                                          <p:val>
                                            <p:strVal val="#ppt_w"/>
                                          </p:val>
                                        </p:tav>
                                      </p:tavLst>
                                    </p:anim>
                                    <p:anim calcmode="lin" valueType="num">
                                      <p:cBhvr>
                                        <p:cTn id="25" dur="2500" fill="hold"/>
                                        <p:tgtEl>
                                          <p:spTgt spid="529"/>
                                        </p:tgtEl>
                                        <p:attrNameLst>
                                          <p:attrName>ppt_h</p:attrName>
                                        </p:attrNameLst>
                                      </p:cBhvr>
                                      <p:tavLst>
                                        <p:tav tm="0">
                                          <p:val>
                                            <p:fltVal val="0"/>
                                          </p:val>
                                        </p:tav>
                                        <p:tav tm="100000">
                                          <p:val>
                                            <p:strVal val="#ppt_h"/>
                                          </p:val>
                                        </p:tav>
                                      </p:tavLst>
                                    </p:anim>
                                  </p:childTnLst>
                                </p:cTn>
                              </p:par>
                            </p:childTnLst>
                          </p:cTn>
                        </p:par>
                        <p:par>
                          <p:cTn id="26" fill="hold">
                            <p:stCondLst>
                              <p:cond delay="6000"/>
                            </p:stCondLst>
                            <p:childTnLst>
                              <p:par>
                                <p:cTn id="27" presetID="9" presetClass="entr" fill="hold" grpId="8" nodeType="afterEffect">
                                  <p:stCondLst>
                                    <p:cond delay="500"/>
                                  </p:stCondLst>
                                  <p:iterate>
                                    <p:tmAbs val="0"/>
                                  </p:iterate>
                                  <p:childTnLst>
                                    <p:set>
                                      <p:cBhvr>
                                        <p:cTn id="28" fill="hold"/>
                                        <p:tgtEl>
                                          <p:spTgt spid="532"/>
                                        </p:tgtEl>
                                        <p:attrNameLst>
                                          <p:attrName>style.visibility</p:attrName>
                                        </p:attrNameLst>
                                      </p:cBhvr>
                                      <p:to>
                                        <p:strVal val="visible"/>
                                      </p:to>
                                    </p:set>
                                    <p:animEffect transition="in" filter="dissolve">
                                      <p:cBhvr>
                                        <p:cTn id="29" dur="25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7" animBg="1" advAuto="0"/>
      <p:bldP spid="530" grpId="1" animBg="1" advAuto="0"/>
      <p:bldP spid="530" grpId="4" animBg="1" advAuto="0"/>
      <p:bldP spid="531" grpId="2" animBg="1" advAuto="0"/>
      <p:bldP spid="531" grpId="5" animBg="1" advAuto="0"/>
      <p:bldP spid="532" grpId="8"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9FDD-E011-964D-8E9F-02E68E55B647}"/>
              </a:ext>
            </a:extLst>
          </p:cNvPr>
          <p:cNvSpPr>
            <a:spLocks noGrp="1"/>
          </p:cNvSpPr>
          <p:nvPr>
            <p:ph type="title"/>
          </p:nvPr>
        </p:nvSpPr>
        <p:spPr/>
        <p:txBody>
          <a:bodyPr/>
          <a:lstStyle/>
          <a:p>
            <a:pPr algn="ctr"/>
            <a:r>
              <a:rPr lang="en-US" dirty="0"/>
              <a:t>Celebrating 75 years of success</a:t>
            </a:r>
          </a:p>
        </p:txBody>
      </p:sp>
      <p:sp>
        <p:nvSpPr>
          <p:cNvPr id="3" name="Text Placeholder 2">
            <a:extLst>
              <a:ext uri="{FF2B5EF4-FFF2-40B4-BE49-F238E27FC236}">
                <a16:creationId xmlns:a16="http://schemas.microsoft.com/office/drawing/2014/main" id="{D5899245-5F2A-CE40-BC5E-A5890924042C}"/>
              </a:ext>
            </a:extLst>
          </p:cNvPr>
          <p:cNvSpPr>
            <a:spLocks noGrp="1"/>
          </p:cNvSpPr>
          <p:nvPr>
            <p:ph type="body" sz="half" idx="1"/>
          </p:nvPr>
        </p:nvSpPr>
        <p:spPr/>
        <p:txBody>
          <a:bodyPr/>
          <a:lstStyle/>
          <a:p>
            <a:pPr marL="317500" indent="0">
              <a:buNone/>
            </a:pPr>
            <a:r>
              <a:rPr lang="en-US" dirty="0"/>
              <a:t>Thank You</a:t>
            </a:r>
          </a:p>
        </p:txBody>
      </p:sp>
    </p:spTree>
    <p:extLst>
      <p:ext uri="{BB962C8B-B14F-4D97-AF65-F5344CB8AC3E}">
        <p14:creationId xmlns:p14="http://schemas.microsoft.com/office/powerpoint/2010/main" val="13692357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How did it all begin? – UK"/>
          <p:cNvSpPr txBox="1">
            <a:spLocks noGrp="1"/>
          </p:cNvSpPr>
          <p:nvPr>
            <p:ph type="title"/>
          </p:nvPr>
        </p:nvSpPr>
        <p:spPr>
          <a:xfrm>
            <a:off x="444500" y="254000"/>
            <a:ext cx="11303000" cy="952500"/>
          </a:xfrm>
          <a:prstGeom prst="rect">
            <a:avLst/>
          </a:prstGeom>
        </p:spPr>
        <p:txBody>
          <a:bodyPr/>
          <a:lstStyle>
            <a:lvl1pPr>
              <a:defRPr>
                <a:solidFill>
                  <a:srgbClr val="EB0000"/>
                </a:solidFill>
              </a:defRPr>
            </a:lvl1pPr>
          </a:lstStyle>
          <a:p>
            <a:r>
              <a:t>How did it all begin? – UK</a:t>
            </a:r>
          </a:p>
        </p:txBody>
      </p:sp>
      <p:sp>
        <p:nvSpPr>
          <p:cNvPr id="206" name="1945:                 MAF UK founded by two RAF pilots and an engineer.…"/>
          <p:cNvSpPr txBox="1">
            <a:spLocks noGrp="1"/>
          </p:cNvSpPr>
          <p:nvPr>
            <p:ph type="body" sz="half" idx="1"/>
          </p:nvPr>
        </p:nvSpPr>
        <p:spPr>
          <a:xfrm>
            <a:off x="8826500" y="1206500"/>
            <a:ext cx="3898900" cy="8267700"/>
          </a:xfrm>
          <a:prstGeom prst="rect">
            <a:avLst/>
          </a:prstGeom>
        </p:spPr>
        <p:txBody>
          <a:bodyPr anchor="t"/>
          <a:lstStyle/>
          <a:p>
            <a:pPr marL="876300">
              <a:buBlip>
                <a:blip r:embed="rId3"/>
              </a:buBlip>
              <a:defRPr>
                <a:solidFill>
                  <a:srgbClr val="000091"/>
                </a:solidFill>
              </a:defRPr>
            </a:pPr>
            <a:r>
              <a:t>1945:                 MAF UK founded by two RAF pilots and an engineer.</a:t>
            </a:r>
          </a:p>
          <a:p>
            <a:pPr marL="876300">
              <a:buBlip>
                <a:blip r:embed="rId3"/>
              </a:buBlip>
              <a:defRPr>
                <a:solidFill>
                  <a:srgbClr val="000091"/>
                </a:solidFill>
              </a:defRPr>
            </a:pPr>
            <a:r>
              <a:t>1948:                 Survey flight to Africa.</a:t>
            </a:r>
          </a:p>
          <a:p>
            <a:pPr marL="876300">
              <a:buBlip>
                <a:blip r:embed="rId3"/>
              </a:buBlip>
              <a:defRPr>
                <a:solidFill>
                  <a:srgbClr val="000091"/>
                </a:solidFill>
              </a:defRPr>
            </a:pPr>
            <a:r>
              <a:t>1950:                 Our first operational flight, Sudan.</a:t>
            </a:r>
          </a:p>
        </p:txBody>
      </p:sp>
      <p:pic>
        <p:nvPicPr>
          <p:cNvPr id="207" name="MAF history Rapide Sudan.jpeg" descr="MAF history Rapide Sudan.jpeg"/>
          <p:cNvPicPr>
            <a:picLocks noChangeAspect="1"/>
          </p:cNvPicPr>
          <p:nvPr/>
        </p:nvPicPr>
        <p:blipFill>
          <a:blip r:embed="rId4">
            <a:extLst/>
          </a:blip>
          <a:stretch>
            <a:fillRect/>
          </a:stretch>
        </p:blipFill>
        <p:spPr>
          <a:xfrm>
            <a:off x="438150" y="1206500"/>
            <a:ext cx="8382000" cy="5541292"/>
          </a:xfrm>
          <a:prstGeom prst="rect">
            <a:avLst/>
          </a:prstGeom>
          <a:ln w="12700">
            <a:solidFill>
              <a:srgbClr val="000000"/>
            </a:solidFill>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Why is MAF needed?"/>
          <p:cNvSpPr txBox="1">
            <a:spLocks noGrp="1"/>
          </p:cNvSpPr>
          <p:nvPr>
            <p:ph type="title"/>
          </p:nvPr>
        </p:nvSpPr>
        <p:spPr>
          <a:prstGeom prst="rect">
            <a:avLst/>
          </a:prstGeom>
        </p:spPr>
        <p:txBody>
          <a:bodyPr/>
          <a:lstStyle>
            <a:lvl1pPr>
              <a:defRPr>
                <a:solidFill>
                  <a:srgbClr val="EB0000"/>
                </a:solidFill>
              </a:defRPr>
            </a:lvl1pPr>
          </a:lstStyle>
          <a:p>
            <a:r>
              <a:t>Why is MAF needed?</a:t>
            </a:r>
          </a:p>
        </p:txBody>
      </p:sp>
      <p:sp>
        <p:nvSpPr>
          <p:cNvPr id="214" name="In many parts of the world, surface travel is difficult, dangerous or time-consuming.…"/>
          <p:cNvSpPr txBox="1">
            <a:spLocks noGrp="1"/>
          </p:cNvSpPr>
          <p:nvPr>
            <p:ph type="body" sz="half" idx="1"/>
          </p:nvPr>
        </p:nvSpPr>
        <p:spPr>
          <a:xfrm>
            <a:off x="7429500" y="1206500"/>
            <a:ext cx="4927600" cy="7658100"/>
          </a:xfrm>
          <a:prstGeom prst="rect">
            <a:avLst/>
          </a:prstGeom>
        </p:spPr>
        <p:txBody>
          <a:bodyPr/>
          <a:lstStyle/>
          <a:p>
            <a:pPr>
              <a:buBlip>
                <a:blip r:embed="rId3"/>
              </a:buBlip>
              <a:defRPr>
                <a:solidFill>
                  <a:srgbClr val="000091"/>
                </a:solidFill>
              </a:defRPr>
            </a:pPr>
            <a:r>
              <a:t>In many parts of the world, surface travel is difficult, dangerous or time-consuming.</a:t>
            </a:r>
          </a:p>
          <a:p>
            <a:pPr>
              <a:buBlip>
                <a:blip r:embed="rId3"/>
              </a:buBlip>
              <a:defRPr>
                <a:solidFill>
                  <a:srgbClr val="000091"/>
                </a:solidFill>
              </a:defRPr>
            </a:pPr>
            <a:r>
              <a:t>Many remote communities are isolated by  natural barriers like mountains, deserts, rain forest and swamps.</a:t>
            </a:r>
          </a:p>
        </p:txBody>
      </p:sp>
      <p:pic>
        <p:nvPicPr>
          <p:cNvPr id="215" name="droppedImage.pdf" descr="droppedImage.pdf"/>
          <p:cNvPicPr>
            <a:picLocks noChangeAspect="1"/>
          </p:cNvPicPr>
          <p:nvPr/>
        </p:nvPicPr>
        <p:blipFill>
          <a:blip r:embed="rId4">
            <a:extLst/>
          </a:blip>
          <a:stretch>
            <a:fillRect/>
          </a:stretch>
        </p:blipFill>
        <p:spPr>
          <a:xfrm>
            <a:off x="444500" y="1206500"/>
            <a:ext cx="6979334" cy="52324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Why is MAF needed? – South Sudan"/>
          <p:cNvSpPr txBox="1">
            <a:spLocks noGrp="1"/>
          </p:cNvSpPr>
          <p:nvPr>
            <p:ph type="title"/>
          </p:nvPr>
        </p:nvSpPr>
        <p:spPr>
          <a:prstGeom prst="rect">
            <a:avLst/>
          </a:prstGeom>
        </p:spPr>
        <p:txBody>
          <a:bodyPr/>
          <a:lstStyle>
            <a:lvl1pPr>
              <a:defRPr>
                <a:solidFill>
                  <a:srgbClr val="EB0000"/>
                </a:solidFill>
              </a:defRPr>
            </a:lvl1pPr>
          </a:lstStyle>
          <a:p>
            <a:r>
              <a:t>Why is MAF needed? – South Sudan</a:t>
            </a:r>
          </a:p>
        </p:txBody>
      </p:sp>
      <p:pic>
        <p:nvPicPr>
          <p:cNvPr id="222" name="MAF South Sudan beautiful from air adj.jpg" descr="MAF South Sudan beautiful from air adj.jpg"/>
          <p:cNvPicPr>
            <a:picLocks noChangeAspect="1"/>
          </p:cNvPicPr>
          <p:nvPr/>
        </p:nvPicPr>
        <p:blipFill>
          <a:blip r:embed="rId3">
            <a:extLst/>
          </a:blip>
          <a:stretch>
            <a:fillRect/>
          </a:stretch>
        </p:blipFill>
        <p:spPr>
          <a:xfrm>
            <a:off x="444500" y="1206500"/>
            <a:ext cx="11811932" cy="7620000"/>
          </a:xfrm>
          <a:prstGeom prst="rect">
            <a:avLst/>
          </a:prstGeom>
          <a:ln w="12700">
            <a:solidFill>
              <a:srgbClr val="000000"/>
            </a:solidFill>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Why is MAF needed? – South Sudan"/>
          <p:cNvSpPr txBox="1">
            <a:spLocks noGrp="1"/>
          </p:cNvSpPr>
          <p:nvPr>
            <p:ph type="title"/>
          </p:nvPr>
        </p:nvSpPr>
        <p:spPr>
          <a:prstGeom prst="rect">
            <a:avLst/>
          </a:prstGeom>
        </p:spPr>
        <p:txBody>
          <a:bodyPr/>
          <a:lstStyle>
            <a:lvl1pPr>
              <a:defRPr>
                <a:solidFill>
                  <a:srgbClr val="EB0000"/>
                </a:solidFill>
              </a:defRPr>
            </a:lvl1pPr>
          </a:lstStyle>
          <a:p>
            <a:r>
              <a:t>Why is MAF needed? – South Sudan</a:t>
            </a:r>
          </a:p>
        </p:txBody>
      </p:sp>
      <p:sp>
        <p:nvSpPr>
          <p:cNvPr id="225" name="Stuart King, 1948: ‘...vast areas where there were no real roads at all, and what tracks existed were impassable for months at a time.’"/>
          <p:cNvSpPr txBox="1">
            <a:spLocks noGrp="1"/>
          </p:cNvSpPr>
          <p:nvPr>
            <p:ph type="body" sz="quarter" idx="1"/>
          </p:nvPr>
        </p:nvSpPr>
        <p:spPr>
          <a:xfrm>
            <a:off x="889000" y="1714500"/>
            <a:ext cx="9436100" cy="2501900"/>
          </a:xfrm>
          <a:prstGeom prst="rect">
            <a:avLst/>
          </a:prstGeom>
        </p:spPr>
        <p:txBody>
          <a:bodyPr anchor="t"/>
          <a:lstStyle/>
          <a:p>
            <a:pPr marL="0" indent="0">
              <a:buSzTx/>
              <a:buNone/>
              <a:defRPr>
                <a:solidFill>
                  <a:srgbClr val="021CA2"/>
                </a:solidFill>
              </a:defRPr>
            </a:pPr>
            <a:r>
              <a:rPr>
                <a:solidFill>
                  <a:srgbClr val="FFFB00"/>
                </a:solidFill>
                <a:effectLst>
                  <a:outerShdw dist="50922" dir="2700000" rotWithShape="0">
                    <a:srgbClr val="000000"/>
                  </a:outerShdw>
                </a:effectLst>
              </a:rPr>
              <a:t>Stuart King, 1948: ‘...vast areas where there were no real roads at all, and what tracks existed were impassable for months at a time.’</a:t>
            </a:r>
            <a:r>
              <a:t> </a:t>
            </a:r>
          </a:p>
        </p:txBody>
      </p:sp>
      <p:pic>
        <p:nvPicPr>
          <p:cNvPr id="226" name="droppedImage.pdf" descr="droppedImage.pdf"/>
          <p:cNvPicPr>
            <a:picLocks noChangeAspect="1"/>
          </p:cNvPicPr>
          <p:nvPr/>
        </p:nvPicPr>
        <p:blipFill>
          <a:blip r:embed="rId3">
            <a:extLst/>
          </a:blip>
          <a:stretch>
            <a:fillRect/>
          </a:stretch>
        </p:blipFill>
        <p:spPr>
          <a:xfrm>
            <a:off x="444500" y="1206500"/>
            <a:ext cx="10576803" cy="7493000"/>
          </a:xfrm>
          <a:prstGeom prst="rect">
            <a:avLst/>
          </a:prstGeom>
          <a:ln w="12700">
            <a:miter lim="400000"/>
          </a:ln>
        </p:spPr>
      </p:pic>
      <p:sp>
        <p:nvSpPr>
          <p:cNvPr id="227" name="Stuart King, 1948: ‘...vast areas where there were no real roads at all, and what tracks existed were impassable for months at a time.’"/>
          <p:cNvSpPr txBox="1"/>
          <p:nvPr/>
        </p:nvSpPr>
        <p:spPr>
          <a:xfrm>
            <a:off x="889000" y="1714500"/>
            <a:ext cx="9588500" cy="2501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spcBef>
                <a:spcPts val="2400"/>
              </a:spcBef>
              <a:defRPr sz="3600" b="1">
                <a:solidFill>
                  <a:srgbClr val="FFFBB9"/>
                </a:solidFill>
                <a:latin typeface="Helvetica Neue"/>
                <a:ea typeface="Helvetica Neue"/>
                <a:cs typeface="Helvetica Neue"/>
                <a:sym typeface="Helvetica Neue"/>
              </a:defRPr>
            </a:pPr>
            <a:r>
              <a:rPr>
                <a:solidFill>
                  <a:srgbClr val="FFFC41"/>
                </a:solidFill>
                <a:effectLst>
                  <a:outerShdw dist="50922" dir="2700000" rotWithShape="0">
                    <a:srgbClr val="000000"/>
                  </a:outerShdw>
                </a:effectLst>
              </a:rPr>
              <a:t>Stuart King, 1948: ‘...vast areas where there were no real roads at all, and what tracks existed were impassable for months at a time.’</a:t>
            </a:r>
            <a:r>
              <a:t> </a:t>
            </a:r>
          </a:p>
        </p:txBody>
      </p:sp>
      <p:sp>
        <p:nvSpPr>
          <p:cNvPr id="228" name="Derek Reeh, 2011: ‘From my experience of flying in Sudan regularly during the past year, nothing has changed.’"/>
          <p:cNvSpPr txBox="1"/>
          <p:nvPr/>
        </p:nvSpPr>
        <p:spPr>
          <a:xfrm>
            <a:off x="889000" y="5283200"/>
            <a:ext cx="9588500" cy="341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spcBef>
                <a:spcPts val="2400"/>
              </a:spcBef>
              <a:defRPr sz="3600" b="1">
                <a:solidFill>
                  <a:srgbClr val="021CA2"/>
                </a:solidFill>
                <a:latin typeface="Helvetica Neue"/>
                <a:ea typeface="Helvetica Neue"/>
                <a:cs typeface="Helvetica Neue"/>
                <a:sym typeface="Helvetica Neue"/>
              </a:defRPr>
            </a:pPr>
            <a:r>
              <a:rPr>
                <a:solidFill>
                  <a:srgbClr val="FFFB00"/>
                </a:solidFill>
                <a:effectLst>
                  <a:outerShdw dist="50922" dir="2700000" rotWithShape="0">
                    <a:srgbClr val="000000"/>
                  </a:outerShdw>
                </a:effectLst>
              </a:rPr>
              <a:t>Derek Reeh, 2011: ‘From my experience of flying in Sudan regularly during the past year, nothing has changed.’</a:t>
            </a: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P spid="228"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284</TotalTime>
  <Words>2337</Words>
  <Application>Microsoft Macintosh PowerPoint</Application>
  <PresentationFormat>Custom</PresentationFormat>
  <Paragraphs>183</Paragraphs>
  <Slides>51</Slides>
  <Notes>37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Arial Black</vt:lpstr>
      <vt:lpstr>Calibri</vt:lpstr>
      <vt:lpstr>Gill Sans</vt:lpstr>
      <vt:lpstr>Helvetica Neue</vt:lpstr>
      <vt:lpstr>Lucida Grande</vt:lpstr>
      <vt:lpstr>White</vt:lpstr>
      <vt:lpstr>Slide</vt:lpstr>
      <vt:lpstr>Flying for Life</vt:lpstr>
      <vt:lpstr>Servicing</vt:lpstr>
      <vt:lpstr>Prayers</vt:lpstr>
      <vt:lpstr>PowerPoint Presentation</vt:lpstr>
      <vt:lpstr>What is Mission Aviation Fellowship?</vt:lpstr>
      <vt:lpstr>How did it all begin? – UK</vt:lpstr>
      <vt:lpstr>Why is MAF needed?</vt:lpstr>
      <vt:lpstr>Why is MAF needed? – South Sudan</vt:lpstr>
      <vt:lpstr>Why is MAF needed? – South Sudan</vt:lpstr>
      <vt:lpstr>Why is MAF needed? – South Sudan</vt:lpstr>
      <vt:lpstr>Imagine how long it will take to get through here</vt:lpstr>
      <vt:lpstr>Why is MAF needed? – South Sudan</vt:lpstr>
      <vt:lpstr>There may be other problems</vt:lpstr>
      <vt:lpstr>There may be other problems</vt:lpstr>
      <vt:lpstr>Why is MAF needed? – Madagascar</vt:lpstr>
      <vt:lpstr>Why is MAF needed? – Bangladesh</vt:lpstr>
      <vt:lpstr>Why is MAF needed? – Mongolia</vt:lpstr>
      <vt:lpstr>In some places, roads are getting worse, not better</vt:lpstr>
      <vt:lpstr>PowerPoint Presentation</vt:lpstr>
      <vt:lpstr>And so, in short...</vt:lpstr>
      <vt:lpstr>PowerPoint Presentation</vt:lpstr>
      <vt:lpstr>PowerPoint Presentation</vt:lpstr>
      <vt:lpstr>It isn’t easy</vt:lpstr>
      <vt:lpstr>It isn’t easy</vt:lpstr>
      <vt:lpstr>It isn’t easy</vt:lpstr>
      <vt:lpstr>It isn’t easy</vt:lpstr>
      <vt:lpstr>It isn’t easy</vt:lpstr>
      <vt:lpstr>And there can always be surprises!</vt:lpstr>
      <vt:lpstr>But we are always welcome...</vt:lpstr>
      <vt:lpstr>A typical day’s flying in South Sudan</vt:lpstr>
      <vt:lpstr>MAF: so what?</vt:lpstr>
      <vt:lpstr>The difference MAF makes – Tanzania</vt:lpstr>
      <vt:lpstr>The difference MAF makes – South Sudan</vt:lpstr>
      <vt:lpstr>The difference MAF makes – Kenya</vt:lpstr>
      <vt:lpstr>The difference MAF makes – Bangladesh</vt:lpstr>
      <vt:lpstr>The difference MAF makes – Bangladesh</vt:lpstr>
      <vt:lpstr>The difference MAF makes – Haiti</vt:lpstr>
      <vt:lpstr>The difference MAF makes – Haiti</vt:lpstr>
      <vt:lpstr>The difference MAF makes – food</vt:lpstr>
      <vt:lpstr>The difference MAF makes – communications</vt:lpstr>
      <vt:lpstr>The difference MAF makes – healing</vt:lpstr>
      <vt:lpstr>The difference MAF makes – healing</vt:lpstr>
      <vt:lpstr>MAF today</vt:lpstr>
      <vt:lpstr>PowerPoint Presentation</vt:lpstr>
      <vt:lpstr>MAF today 2018</vt:lpstr>
      <vt:lpstr>Where do our people come from?</vt:lpstr>
      <vt:lpstr>Where do our people come from?</vt:lpstr>
      <vt:lpstr>PowerPoint Presentation</vt:lpstr>
      <vt:lpstr>PowerPoint Presentation</vt:lpstr>
      <vt:lpstr>PowerPoint Presentation</vt:lpstr>
      <vt:lpstr>Celebrating 75 years of success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Bob Charles</cp:lastModifiedBy>
  <cp:revision>34</cp:revision>
  <dcterms:modified xsi:type="dcterms:W3CDTF">2019-04-24T15:51:16Z</dcterms:modified>
</cp:coreProperties>
</file>